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 id="271" r:id="rId45"/>
    <p:sldId id="272" r:id="rId46"/>
    <p:sldId id="273" r:id="rId47"/>
    <p:sldId id="274" r:id="rId48"/>
    <p:sldId id="275" r:id="rId49"/>
    <p:sldId id="276" r:id="rId50"/>
    <p:sldId id="277" r:id="rId51"/>
    <p:sldId id="278" r:id="rId52"/>
    <p:sldId id="279" r:id="rId5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ormorant Garamond" charset="1" panose="00000500000000000000"/>
      <p:regular r:id="rId10"/>
    </p:embeddedFont>
    <p:embeddedFont>
      <p:font typeface="Cormorant Garamond Bold" charset="1" panose="00000800000000000000"/>
      <p:regular r:id="rId11"/>
    </p:embeddedFont>
    <p:embeddedFont>
      <p:font typeface="Cormorant Garamond Italics" charset="1" panose="00000500000000000000"/>
      <p:regular r:id="rId12"/>
    </p:embeddedFont>
    <p:embeddedFont>
      <p:font typeface="Cormorant Garamond Bold Italics" charset="1" panose="00000800000000000000"/>
      <p:regular r:id="rId13"/>
    </p:embeddedFont>
    <p:embeddedFont>
      <p:font typeface="Cormorant Garamond Light" charset="1" panose="00000400000000000000"/>
      <p:regular r:id="rId14"/>
    </p:embeddedFont>
    <p:embeddedFont>
      <p:font typeface="Cormorant Garamond Light Italics" charset="1" panose="00000400000000000000"/>
      <p:regular r:id="rId15"/>
    </p:embeddedFont>
    <p:embeddedFont>
      <p:font typeface="Cormorant Garamond Medium" charset="1" panose="00000600000000000000"/>
      <p:regular r:id="rId16"/>
    </p:embeddedFont>
    <p:embeddedFont>
      <p:font typeface="Cormorant Garamond Medium Italics" charset="1" panose="00000600000000000000"/>
      <p:regular r:id="rId17"/>
    </p:embeddedFont>
    <p:embeddedFont>
      <p:font typeface="Cormorant Garamond Semi-Bold" charset="1" panose="00000700000000000000"/>
      <p:regular r:id="rId18"/>
    </p:embeddedFont>
    <p:embeddedFont>
      <p:font typeface="Cormorant Garamond Semi-Bold Italics" charset="1" panose="00000700000000000000"/>
      <p:regular r:id="rId19"/>
    </p:embeddedFont>
    <p:embeddedFont>
      <p:font typeface="Public Sans" charset="1" panose="00000000000000000000"/>
      <p:regular r:id="rId20"/>
    </p:embeddedFont>
    <p:embeddedFont>
      <p:font typeface="Public Sans Bold" charset="1" panose="00000000000000000000"/>
      <p:regular r:id="rId21"/>
    </p:embeddedFont>
    <p:embeddedFont>
      <p:font typeface="Public Sans Italics" charset="1" panose="00000000000000000000"/>
      <p:regular r:id="rId22"/>
    </p:embeddedFont>
    <p:embeddedFont>
      <p:font typeface="Public Sans Bold Italics" charset="1" panose="00000000000000000000"/>
      <p:regular r:id="rId23"/>
    </p:embeddedFont>
    <p:embeddedFont>
      <p:font typeface="Public Sans Thin" charset="1" panose="00000000000000000000"/>
      <p:regular r:id="rId24"/>
    </p:embeddedFont>
    <p:embeddedFont>
      <p:font typeface="Public Sans Thin Italics" charset="1" panose="00000000000000000000"/>
      <p:regular r:id="rId25"/>
    </p:embeddedFont>
    <p:embeddedFont>
      <p:font typeface="Public Sans Medium" charset="1" panose="00000000000000000000"/>
      <p:regular r:id="rId26"/>
    </p:embeddedFont>
    <p:embeddedFont>
      <p:font typeface="Public Sans Medium Italics" charset="1" panose="00000000000000000000"/>
      <p:regular r:id="rId27"/>
    </p:embeddedFont>
    <p:embeddedFont>
      <p:font typeface="Public Sans Heavy" charset="1" panose="00000000000000000000"/>
      <p:regular r:id="rId28"/>
    </p:embeddedFont>
    <p:embeddedFont>
      <p:font typeface="Public Sans Heavy Italics" charset="1" panose="000000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41" Target="slides/slide12.xml" Type="http://schemas.openxmlformats.org/officeDocument/2006/relationships/slide"/><Relationship Id="rId42" Target="slides/slide13.xml" Type="http://schemas.openxmlformats.org/officeDocument/2006/relationships/slide"/><Relationship Id="rId43" Target="slides/slide14.xml" Type="http://schemas.openxmlformats.org/officeDocument/2006/relationships/slide"/><Relationship Id="rId44" Target="slides/slide15.xml" Type="http://schemas.openxmlformats.org/officeDocument/2006/relationships/slide"/><Relationship Id="rId45" Target="slides/slide16.xml" Type="http://schemas.openxmlformats.org/officeDocument/2006/relationships/slide"/><Relationship Id="rId46" Target="slides/slide17.xml" Type="http://schemas.openxmlformats.org/officeDocument/2006/relationships/slide"/><Relationship Id="rId47" Target="slides/slide18.xml" Type="http://schemas.openxmlformats.org/officeDocument/2006/relationships/slide"/><Relationship Id="rId48" Target="slides/slide19.xml" Type="http://schemas.openxmlformats.org/officeDocument/2006/relationships/slide"/><Relationship Id="rId49" Target="slides/slide20.xml" Type="http://schemas.openxmlformats.org/officeDocument/2006/relationships/slide"/><Relationship Id="rId5" Target="tableStyles.xml" Type="http://schemas.openxmlformats.org/officeDocument/2006/relationships/tableStyles"/><Relationship Id="rId50" Target="slides/slide21.xml" Type="http://schemas.openxmlformats.org/officeDocument/2006/relationships/slide"/><Relationship Id="rId51" Target="slides/slide22.xml" Type="http://schemas.openxmlformats.org/officeDocument/2006/relationships/slide"/><Relationship Id="rId52" Target="slides/slide23.xml" Type="http://schemas.openxmlformats.org/officeDocument/2006/relationships/slide"/><Relationship Id="rId53" Target="slides/slide24.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41.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42.png" Type="http://schemas.openxmlformats.org/officeDocument/2006/relationships/image"/><Relationship Id="rId4" Target="../media/image43.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44.png" Type="http://schemas.openxmlformats.org/officeDocument/2006/relationships/image"/><Relationship Id="rId4" Target="../media/image45.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46.png" Type="http://schemas.openxmlformats.org/officeDocument/2006/relationships/image"/><Relationship Id="rId4" Target="../media/image47.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21.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50.png" Type="http://schemas.openxmlformats.org/officeDocument/2006/relationships/image"/><Relationship Id="rId4" Target="../media/image51.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52.png" Type="http://schemas.openxmlformats.org/officeDocument/2006/relationships/image"/><Relationship Id="rId4" Target="../media/image5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54.png" Type="http://schemas.openxmlformats.org/officeDocument/2006/relationships/image"/><Relationship Id="rId4" Target="../media/image55.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https://arxiv.org/pdf/2305.04811.pdf" TargetMode="External" Type="http://schemas.openxmlformats.org/officeDocument/2006/relationships/hyperlink"/></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12" Target="../media/image16.png" Type="http://schemas.openxmlformats.org/officeDocument/2006/relationships/image"/><Relationship Id="rId13" Target="../media/image17.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 Id="rId8" Target="../media/image31.png" Type="http://schemas.openxmlformats.org/officeDocument/2006/relationships/image"/><Relationship Id="rId9" Target="../media/image3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5.png" Type="http://schemas.openxmlformats.org/officeDocument/2006/relationships/image"/><Relationship Id="rId4" Target="../media/image36.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7.png" Type="http://schemas.openxmlformats.org/officeDocument/2006/relationships/image"/><Relationship Id="rId4" Target="../media/image3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AutoShape 2" id="2"/>
          <p:cNvSpPr/>
          <p:nvPr/>
        </p:nvSpPr>
        <p:spPr>
          <a:xfrm rot="-5400000">
            <a:off x="12217383" y="1886230"/>
            <a:ext cx="9553" cy="7307328"/>
          </a:xfrm>
          <a:prstGeom prst="rect">
            <a:avLst/>
          </a:prstGeom>
          <a:solidFill>
            <a:srgbClr val="191E37"/>
          </a:solidFill>
        </p:spPr>
      </p:sp>
      <p:sp>
        <p:nvSpPr>
          <p:cNvPr name="AutoShape 3" id="3"/>
          <p:cNvSpPr/>
          <p:nvPr/>
        </p:nvSpPr>
        <p:spPr>
          <a:xfrm rot="-5400000">
            <a:off x="12217397" y="2754543"/>
            <a:ext cx="9525" cy="7307328"/>
          </a:xfrm>
          <a:prstGeom prst="rect">
            <a:avLst/>
          </a:prstGeom>
          <a:solidFill>
            <a:srgbClr val="191E37"/>
          </a:solidFill>
        </p:spPr>
      </p:sp>
      <p:sp>
        <p:nvSpPr>
          <p:cNvPr name="AutoShape 4" id="4"/>
          <p:cNvSpPr/>
          <p:nvPr/>
        </p:nvSpPr>
        <p:spPr>
          <a:xfrm rot="-5400000">
            <a:off x="12217355" y="3692372"/>
            <a:ext cx="9609" cy="7307328"/>
          </a:xfrm>
          <a:prstGeom prst="rect">
            <a:avLst/>
          </a:prstGeom>
          <a:solidFill>
            <a:srgbClr val="191E37"/>
          </a:solidFill>
        </p:spPr>
      </p:sp>
      <p:sp>
        <p:nvSpPr>
          <p:cNvPr name="AutoShape 5" id="5"/>
          <p:cNvSpPr/>
          <p:nvPr/>
        </p:nvSpPr>
        <p:spPr>
          <a:xfrm rot="-5400000">
            <a:off x="12217383" y="4630272"/>
            <a:ext cx="9553" cy="7307328"/>
          </a:xfrm>
          <a:prstGeom prst="rect">
            <a:avLst/>
          </a:prstGeom>
          <a:solidFill>
            <a:srgbClr val="191E37"/>
          </a:solidFill>
        </p:spPr>
      </p:sp>
      <p:sp>
        <p:nvSpPr>
          <p:cNvPr name="Freeform 6" id="6"/>
          <p:cNvSpPr/>
          <p:nvPr/>
        </p:nvSpPr>
        <p:spPr>
          <a:xfrm flipH="false" flipV="false" rot="0">
            <a:off x="0" y="3452340"/>
            <a:ext cx="6813914" cy="3406957"/>
          </a:xfrm>
          <a:custGeom>
            <a:avLst/>
            <a:gdLst/>
            <a:ahLst/>
            <a:cxnLst/>
            <a:rect r="r" b="b" t="t" l="l"/>
            <a:pathLst>
              <a:path h="3406957" w="6813914">
                <a:moveTo>
                  <a:pt x="0" y="0"/>
                </a:moveTo>
                <a:lnTo>
                  <a:pt x="6813914" y="0"/>
                </a:lnTo>
                <a:lnTo>
                  <a:pt x="6813914" y="3406957"/>
                </a:lnTo>
                <a:lnTo>
                  <a:pt x="0" y="34069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0" y="6880043"/>
            <a:ext cx="6813914" cy="3406957"/>
          </a:xfrm>
          <a:custGeom>
            <a:avLst/>
            <a:gdLst/>
            <a:ahLst/>
            <a:cxnLst/>
            <a:rect r="r" b="b" t="t" l="l"/>
            <a:pathLst>
              <a:path h="3406957" w="6813914">
                <a:moveTo>
                  <a:pt x="0" y="0"/>
                </a:moveTo>
                <a:lnTo>
                  <a:pt x="6813914" y="0"/>
                </a:lnTo>
                <a:lnTo>
                  <a:pt x="6813914" y="3406957"/>
                </a:lnTo>
                <a:lnTo>
                  <a:pt x="0" y="34069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592236" y="2627307"/>
            <a:ext cx="1629442" cy="1650068"/>
          </a:xfrm>
          <a:custGeom>
            <a:avLst/>
            <a:gdLst/>
            <a:ahLst/>
            <a:cxnLst/>
            <a:rect r="r" b="b" t="t" l="l"/>
            <a:pathLst>
              <a:path h="1650068" w="1629442">
                <a:moveTo>
                  <a:pt x="0" y="0"/>
                </a:moveTo>
                <a:lnTo>
                  <a:pt x="1629442" y="0"/>
                </a:lnTo>
                <a:lnTo>
                  <a:pt x="1629442" y="1650067"/>
                </a:lnTo>
                <a:lnTo>
                  <a:pt x="0" y="1650067"/>
                </a:lnTo>
                <a:lnTo>
                  <a:pt x="0" y="0"/>
                </a:lnTo>
                <a:close/>
              </a:path>
            </a:pathLst>
          </a:custGeom>
          <a:blipFill>
            <a:blip r:embed="rId6"/>
            <a:stretch>
              <a:fillRect l="0" t="0" r="0" b="0"/>
            </a:stretch>
          </a:blipFill>
        </p:spPr>
      </p:sp>
      <p:sp>
        <p:nvSpPr>
          <p:cNvPr name="Freeform 9" id="9"/>
          <p:cNvSpPr/>
          <p:nvPr/>
        </p:nvSpPr>
        <p:spPr>
          <a:xfrm flipH="false" flipV="false" rot="0">
            <a:off x="2592236" y="-825034"/>
            <a:ext cx="1629442" cy="1650068"/>
          </a:xfrm>
          <a:custGeom>
            <a:avLst/>
            <a:gdLst/>
            <a:ahLst/>
            <a:cxnLst/>
            <a:rect r="r" b="b" t="t" l="l"/>
            <a:pathLst>
              <a:path h="1650068" w="1629442">
                <a:moveTo>
                  <a:pt x="0" y="0"/>
                </a:moveTo>
                <a:lnTo>
                  <a:pt x="1629442" y="0"/>
                </a:lnTo>
                <a:lnTo>
                  <a:pt x="1629442" y="1650068"/>
                </a:lnTo>
                <a:lnTo>
                  <a:pt x="0" y="1650068"/>
                </a:lnTo>
                <a:lnTo>
                  <a:pt x="0" y="0"/>
                </a:lnTo>
                <a:close/>
              </a:path>
            </a:pathLst>
          </a:custGeom>
          <a:blipFill>
            <a:blip r:embed="rId6"/>
            <a:stretch>
              <a:fillRect l="0" t="0" r="0" b="0"/>
            </a:stretch>
          </a:blipFill>
        </p:spPr>
      </p:sp>
      <p:sp>
        <p:nvSpPr>
          <p:cNvPr name="TextBox 10" id="10"/>
          <p:cNvSpPr txBox="true"/>
          <p:nvPr/>
        </p:nvSpPr>
        <p:spPr>
          <a:xfrm rot="0">
            <a:off x="8568496" y="1171575"/>
            <a:ext cx="7804740" cy="2759744"/>
          </a:xfrm>
          <a:prstGeom prst="rect">
            <a:avLst/>
          </a:prstGeom>
        </p:spPr>
        <p:txBody>
          <a:bodyPr anchor="t" rtlCol="false" tIns="0" lIns="0" bIns="0" rIns="0">
            <a:spAutoFit/>
          </a:bodyPr>
          <a:lstStyle/>
          <a:p>
            <a:pPr>
              <a:lnSpc>
                <a:spcPts val="7184"/>
              </a:lnSpc>
            </a:pPr>
            <a:r>
              <a:rPr lang="en-US" sz="7184">
                <a:solidFill>
                  <a:srgbClr val="191E37"/>
                </a:solidFill>
                <a:latin typeface="Cormorant Garamond Medium"/>
              </a:rPr>
              <a:t>Trading Model for Cryptocurrency Trading</a:t>
            </a:r>
          </a:p>
        </p:txBody>
      </p:sp>
      <p:sp>
        <p:nvSpPr>
          <p:cNvPr name="TextBox 11" id="11"/>
          <p:cNvSpPr txBox="true"/>
          <p:nvPr/>
        </p:nvSpPr>
        <p:spPr>
          <a:xfrm rot="0">
            <a:off x="8271871" y="4895991"/>
            <a:ext cx="699726" cy="477203"/>
          </a:xfrm>
          <a:prstGeom prst="rect">
            <a:avLst/>
          </a:prstGeom>
        </p:spPr>
        <p:txBody>
          <a:bodyPr anchor="t" rtlCol="false" tIns="0" lIns="0" bIns="0" rIns="0">
            <a:spAutoFit/>
          </a:bodyPr>
          <a:lstStyle/>
          <a:p>
            <a:pPr algn="l" marL="0" indent="0" lvl="0">
              <a:lnSpc>
                <a:spcPts val="3600"/>
              </a:lnSpc>
              <a:spcBef>
                <a:spcPct val="0"/>
              </a:spcBef>
            </a:pPr>
            <a:r>
              <a:rPr lang="en-US" sz="3600" u="none">
                <a:solidFill>
                  <a:srgbClr val="191E37"/>
                </a:solidFill>
                <a:latin typeface="Cormorant Garamond Medium"/>
              </a:rPr>
              <a:t>01</a:t>
            </a:r>
          </a:p>
        </p:txBody>
      </p:sp>
      <p:sp>
        <p:nvSpPr>
          <p:cNvPr name="TextBox 12" id="12"/>
          <p:cNvSpPr txBox="true"/>
          <p:nvPr/>
        </p:nvSpPr>
        <p:spPr>
          <a:xfrm rot="0">
            <a:off x="8271871" y="5923861"/>
            <a:ext cx="699726" cy="477203"/>
          </a:xfrm>
          <a:prstGeom prst="rect">
            <a:avLst/>
          </a:prstGeom>
        </p:spPr>
        <p:txBody>
          <a:bodyPr anchor="t" rtlCol="false" tIns="0" lIns="0" bIns="0" rIns="0">
            <a:spAutoFit/>
          </a:bodyPr>
          <a:lstStyle/>
          <a:p>
            <a:pPr algn="l" marL="0" indent="0" lvl="0">
              <a:lnSpc>
                <a:spcPts val="3600"/>
              </a:lnSpc>
              <a:spcBef>
                <a:spcPct val="0"/>
              </a:spcBef>
            </a:pPr>
            <a:r>
              <a:rPr lang="en-US" sz="3600" u="none">
                <a:solidFill>
                  <a:srgbClr val="191E37"/>
                </a:solidFill>
                <a:latin typeface="Cormorant Garamond Medium"/>
              </a:rPr>
              <a:t>02</a:t>
            </a:r>
          </a:p>
        </p:txBody>
      </p:sp>
      <p:sp>
        <p:nvSpPr>
          <p:cNvPr name="TextBox 13" id="13"/>
          <p:cNvSpPr txBox="true"/>
          <p:nvPr/>
        </p:nvSpPr>
        <p:spPr>
          <a:xfrm rot="0">
            <a:off x="8271871" y="6793969"/>
            <a:ext cx="699726" cy="477203"/>
          </a:xfrm>
          <a:prstGeom prst="rect">
            <a:avLst/>
          </a:prstGeom>
        </p:spPr>
        <p:txBody>
          <a:bodyPr anchor="t" rtlCol="false" tIns="0" lIns="0" bIns="0" rIns="0">
            <a:spAutoFit/>
          </a:bodyPr>
          <a:lstStyle/>
          <a:p>
            <a:pPr algn="l" marL="0" indent="0" lvl="0">
              <a:lnSpc>
                <a:spcPts val="3600"/>
              </a:lnSpc>
              <a:spcBef>
                <a:spcPct val="0"/>
              </a:spcBef>
            </a:pPr>
            <a:r>
              <a:rPr lang="en-US" sz="3600" u="none">
                <a:solidFill>
                  <a:srgbClr val="191E37"/>
                </a:solidFill>
                <a:latin typeface="Cormorant Garamond Medium"/>
              </a:rPr>
              <a:t>03</a:t>
            </a:r>
          </a:p>
        </p:txBody>
      </p:sp>
      <p:sp>
        <p:nvSpPr>
          <p:cNvPr name="TextBox 14" id="14"/>
          <p:cNvSpPr txBox="true"/>
          <p:nvPr/>
        </p:nvSpPr>
        <p:spPr>
          <a:xfrm rot="0">
            <a:off x="8271871" y="7617541"/>
            <a:ext cx="699726" cy="477203"/>
          </a:xfrm>
          <a:prstGeom prst="rect">
            <a:avLst/>
          </a:prstGeom>
        </p:spPr>
        <p:txBody>
          <a:bodyPr anchor="t" rtlCol="false" tIns="0" lIns="0" bIns="0" rIns="0">
            <a:spAutoFit/>
          </a:bodyPr>
          <a:lstStyle/>
          <a:p>
            <a:pPr algn="l" marL="0" indent="0" lvl="0">
              <a:lnSpc>
                <a:spcPts val="3600"/>
              </a:lnSpc>
              <a:spcBef>
                <a:spcPct val="0"/>
              </a:spcBef>
            </a:pPr>
            <a:r>
              <a:rPr lang="en-US" sz="3600" u="none">
                <a:solidFill>
                  <a:srgbClr val="191E37"/>
                </a:solidFill>
                <a:latin typeface="Cormorant Garamond Medium"/>
              </a:rPr>
              <a:t>04</a:t>
            </a:r>
          </a:p>
        </p:txBody>
      </p:sp>
      <p:grpSp>
        <p:nvGrpSpPr>
          <p:cNvPr name="Group 15" id="15"/>
          <p:cNvGrpSpPr/>
          <p:nvPr/>
        </p:nvGrpSpPr>
        <p:grpSpPr>
          <a:xfrm rot="0">
            <a:off x="16798769" y="9144474"/>
            <a:ext cx="460531" cy="113826"/>
            <a:chOff x="0" y="0"/>
            <a:chExt cx="1736758" cy="429260"/>
          </a:xfrm>
        </p:grpSpPr>
        <p:sp>
          <p:nvSpPr>
            <p:cNvPr name="Freeform 16" id="16"/>
            <p:cNvSpPr/>
            <p:nvPr/>
          </p:nvSpPr>
          <p:spPr>
            <a:xfrm flipH="false" flipV="false" rot="0">
              <a:off x="0" y="-5080"/>
              <a:ext cx="1736758" cy="434340"/>
            </a:xfrm>
            <a:custGeom>
              <a:avLst/>
              <a:gdLst/>
              <a:ahLst/>
              <a:cxnLst/>
              <a:rect r="r" b="b" t="t" l="l"/>
              <a:pathLst>
                <a:path h="434340" w="1736758">
                  <a:moveTo>
                    <a:pt x="1718978" y="187960"/>
                  </a:moveTo>
                  <a:lnTo>
                    <a:pt x="1457358" y="11430"/>
                  </a:lnTo>
                  <a:cubicBezTo>
                    <a:pt x="1439578" y="0"/>
                    <a:pt x="1416717" y="3810"/>
                    <a:pt x="1404017" y="21590"/>
                  </a:cubicBezTo>
                  <a:cubicBezTo>
                    <a:pt x="1392588" y="39370"/>
                    <a:pt x="1396398" y="62230"/>
                    <a:pt x="1414178" y="74930"/>
                  </a:cubicBezTo>
                  <a:lnTo>
                    <a:pt x="1572928" y="181610"/>
                  </a:lnTo>
                  <a:lnTo>
                    <a:pt x="0" y="181610"/>
                  </a:lnTo>
                  <a:lnTo>
                    <a:pt x="0" y="257810"/>
                  </a:lnTo>
                  <a:lnTo>
                    <a:pt x="1572928" y="257810"/>
                  </a:lnTo>
                  <a:lnTo>
                    <a:pt x="1414178" y="364490"/>
                  </a:lnTo>
                  <a:cubicBezTo>
                    <a:pt x="1396398" y="375920"/>
                    <a:pt x="1392588" y="400050"/>
                    <a:pt x="1404018" y="417830"/>
                  </a:cubicBezTo>
                  <a:cubicBezTo>
                    <a:pt x="1411638" y="429260"/>
                    <a:pt x="1423068" y="434340"/>
                    <a:pt x="1435768" y="434340"/>
                  </a:cubicBezTo>
                  <a:cubicBezTo>
                    <a:pt x="1443388" y="434340"/>
                    <a:pt x="1451008" y="431800"/>
                    <a:pt x="1457358" y="427990"/>
                  </a:cubicBezTo>
                  <a:lnTo>
                    <a:pt x="1720248" y="251460"/>
                  </a:lnTo>
                  <a:cubicBezTo>
                    <a:pt x="1730408" y="243840"/>
                    <a:pt x="1736758" y="232410"/>
                    <a:pt x="1736758" y="219710"/>
                  </a:cubicBezTo>
                  <a:cubicBezTo>
                    <a:pt x="1736758" y="207010"/>
                    <a:pt x="1730408" y="195580"/>
                    <a:pt x="1718978" y="187960"/>
                  </a:cubicBezTo>
                  <a:close/>
                </a:path>
              </a:pathLst>
            </a:custGeom>
            <a:solidFill>
              <a:srgbClr val="191E37"/>
            </a:solidFill>
          </p:spPr>
        </p:sp>
      </p:grpSp>
      <p:sp>
        <p:nvSpPr>
          <p:cNvPr name="TextBox 17" id="17"/>
          <p:cNvSpPr txBox="true"/>
          <p:nvPr/>
        </p:nvSpPr>
        <p:spPr>
          <a:xfrm rot="0">
            <a:off x="8971597" y="4935855"/>
            <a:ext cx="3960376" cy="481965"/>
          </a:xfrm>
          <a:prstGeom prst="rect">
            <a:avLst/>
          </a:prstGeom>
        </p:spPr>
        <p:txBody>
          <a:bodyPr anchor="t" rtlCol="false" tIns="0" lIns="0" bIns="0" rIns="0">
            <a:spAutoFit/>
          </a:bodyPr>
          <a:lstStyle/>
          <a:p>
            <a:pPr algn="ctr">
              <a:lnSpc>
                <a:spcPts val="3600"/>
              </a:lnSpc>
              <a:spcBef>
                <a:spcPct val="0"/>
              </a:spcBef>
            </a:pPr>
            <a:r>
              <a:rPr lang="en-US" sz="3600">
                <a:solidFill>
                  <a:srgbClr val="191E37"/>
                </a:solidFill>
                <a:latin typeface="Cormorant Garamond Medium"/>
              </a:rPr>
              <a:t>Paramananda Bhaskar</a:t>
            </a:r>
          </a:p>
        </p:txBody>
      </p:sp>
      <p:sp>
        <p:nvSpPr>
          <p:cNvPr name="TextBox 18" id="18"/>
          <p:cNvSpPr txBox="true"/>
          <p:nvPr/>
        </p:nvSpPr>
        <p:spPr>
          <a:xfrm rot="0">
            <a:off x="8971568" y="5931004"/>
            <a:ext cx="4534198" cy="481965"/>
          </a:xfrm>
          <a:prstGeom prst="rect">
            <a:avLst/>
          </a:prstGeom>
        </p:spPr>
        <p:txBody>
          <a:bodyPr anchor="t" rtlCol="false" tIns="0" lIns="0" bIns="0" rIns="0">
            <a:spAutoFit/>
          </a:bodyPr>
          <a:lstStyle/>
          <a:p>
            <a:pPr algn="ctr">
              <a:lnSpc>
                <a:spcPts val="3600"/>
              </a:lnSpc>
              <a:spcBef>
                <a:spcPct val="0"/>
              </a:spcBef>
            </a:pPr>
            <a:r>
              <a:rPr lang="en-US" sz="3600">
                <a:solidFill>
                  <a:srgbClr val="191E37"/>
                </a:solidFill>
                <a:latin typeface="Cormorant Garamond Medium"/>
              </a:rPr>
              <a:t>Vishwajeet Singh Solanki</a:t>
            </a:r>
          </a:p>
        </p:txBody>
      </p:sp>
      <p:sp>
        <p:nvSpPr>
          <p:cNvPr name="TextBox 19" id="19"/>
          <p:cNvSpPr txBox="true"/>
          <p:nvPr/>
        </p:nvSpPr>
        <p:spPr>
          <a:xfrm rot="0">
            <a:off x="8971597" y="6925972"/>
            <a:ext cx="3581281" cy="481965"/>
          </a:xfrm>
          <a:prstGeom prst="rect">
            <a:avLst/>
          </a:prstGeom>
        </p:spPr>
        <p:txBody>
          <a:bodyPr anchor="t" rtlCol="false" tIns="0" lIns="0" bIns="0" rIns="0">
            <a:spAutoFit/>
          </a:bodyPr>
          <a:lstStyle/>
          <a:p>
            <a:pPr algn="ctr">
              <a:lnSpc>
                <a:spcPts val="3600"/>
              </a:lnSpc>
              <a:spcBef>
                <a:spcPct val="0"/>
              </a:spcBef>
            </a:pPr>
            <a:r>
              <a:rPr lang="en-US" sz="3600">
                <a:solidFill>
                  <a:srgbClr val="191E37"/>
                </a:solidFill>
                <a:latin typeface="Cormorant Garamond Medium"/>
              </a:rPr>
              <a:t>Akshat Ayush Modi</a:t>
            </a:r>
          </a:p>
        </p:txBody>
      </p:sp>
      <p:sp>
        <p:nvSpPr>
          <p:cNvPr name="TextBox 20" id="20"/>
          <p:cNvSpPr txBox="true"/>
          <p:nvPr/>
        </p:nvSpPr>
        <p:spPr>
          <a:xfrm rot="0">
            <a:off x="8971597" y="7797195"/>
            <a:ext cx="2649974" cy="481965"/>
          </a:xfrm>
          <a:prstGeom prst="rect">
            <a:avLst/>
          </a:prstGeom>
        </p:spPr>
        <p:txBody>
          <a:bodyPr anchor="t" rtlCol="false" tIns="0" lIns="0" bIns="0" rIns="0">
            <a:spAutoFit/>
          </a:bodyPr>
          <a:lstStyle/>
          <a:p>
            <a:pPr algn="ctr">
              <a:lnSpc>
                <a:spcPts val="3600"/>
              </a:lnSpc>
              <a:spcBef>
                <a:spcPct val="0"/>
              </a:spcBef>
            </a:pPr>
            <a:r>
              <a:rPr lang="en-US" sz="3600">
                <a:solidFill>
                  <a:srgbClr val="191E37"/>
                </a:solidFill>
                <a:latin typeface="Cormorant Garamond Medium"/>
              </a:rPr>
              <a:t>Datta Ksheeraj</a:t>
            </a:r>
          </a:p>
        </p:txBody>
      </p:sp>
      <p:sp>
        <p:nvSpPr>
          <p:cNvPr name="TextBox 21" id="21"/>
          <p:cNvSpPr txBox="true"/>
          <p:nvPr/>
        </p:nvSpPr>
        <p:spPr>
          <a:xfrm rot="0">
            <a:off x="6813914" y="3978415"/>
            <a:ext cx="12723224" cy="669925"/>
          </a:xfrm>
          <a:prstGeom prst="rect">
            <a:avLst/>
          </a:prstGeom>
        </p:spPr>
        <p:txBody>
          <a:bodyPr anchor="t" rtlCol="false" tIns="0" lIns="0" bIns="0" rIns="0">
            <a:spAutoFit/>
          </a:bodyPr>
          <a:lstStyle/>
          <a:p>
            <a:pPr algn="ctr">
              <a:lnSpc>
                <a:spcPts val="5000"/>
              </a:lnSpc>
              <a:spcBef>
                <a:spcPct val="0"/>
              </a:spcBef>
            </a:pPr>
            <a:r>
              <a:rPr lang="en-US" sz="5000">
                <a:solidFill>
                  <a:srgbClr val="191E37"/>
                </a:solidFill>
                <a:latin typeface="Public Sans Medium"/>
              </a:rPr>
              <a:t>TEAM ID-   24KTJKHAP751341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AutoShape 2" id="2"/>
          <p:cNvSpPr/>
          <p:nvPr/>
        </p:nvSpPr>
        <p:spPr>
          <a:xfrm rot="0">
            <a:off x="0" y="14834"/>
            <a:ext cx="18288000" cy="1702614"/>
          </a:xfrm>
          <a:prstGeom prst="rect">
            <a:avLst/>
          </a:prstGeom>
          <a:solidFill>
            <a:srgbClr val="191E37"/>
          </a:solidFill>
        </p:spPr>
      </p:sp>
      <p:sp>
        <p:nvSpPr>
          <p:cNvPr name="Freeform 3" id="3"/>
          <p:cNvSpPr/>
          <p:nvPr/>
        </p:nvSpPr>
        <p:spPr>
          <a:xfrm flipH="false" flipV="false" rot="0">
            <a:off x="0" y="1717448"/>
            <a:ext cx="18288000" cy="8739193"/>
          </a:xfrm>
          <a:custGeom>
            <a:avLst/>
            <a:gdLst/>
            <a:ahLst/>
            <a:cxnLst/>
            <a:rect r="r" b="b" t="t" l="l"/>
            <a:pathLst>
              <a:path h="8739193" w="18288000">
                <a:moveTo>
                  <a:pt x="0" y="0"/>
                </a:moveTo>
                <a:lnTo>
                  <a:pt x="18288000" y="0"/>
                </a:lnTo>
                <a:lnTo>
                  <a:pt x="18288000" y="8739193"/>
                </a:lnTo>
                <a:lnTo>
                  <a:pt x="0" y="8739193"/>
                </a:lnTo>
                <a:lnTo>
                  <a:pt x="0" y="0"/>
                </a:lnTo>
                <a:close/>
              </a:path>
            </a:pathLst>
          </a:custGeom>
          <a:blipFill>
            <a:blip r:embed="rId2"/>
            <a:stretch>
              <a:fillRect l="0" t="-78340" r="0" b="-87949"/>
            </a:stretch>
          </a:blipFill>
        </p:spPr>
      </p:sp>
      <p:sp>
        <p:nvSpPr>
          <p:cNvPr name="Freeform 4" id="4"/>
          <p:cNvSpPr/>
          <p:nvPr/>
        </p:nvSpPr>
        <p:spPr>
          <a:xfrm flipH="false" flipV="false" rot="0">
            <a:off x="6369262" y="3699600"/>
            <a:ext cx="11918738" cy="4588714"/>
          </a:xfrm>
          <a:custGeom>
            <a:avLst/>
            <a:gdLst/>
            <a:ahLst/>
            <a:cxnLst/>
            <a:rect r="r" b="b" t="t" l="l"/>
            <a:pathLst>
              <a:path h="4588714" w="11918738">
                <a:moveTo>
                  <a:pt x="0" y="0"/>
                </a:moveTo>
                <a:lnTo>
                  <a:pt x="11918738" y="0"/>
                </a:lnTo>
                <a:lnTo>
                  <a:pt x="11918738" y="4588714"/>
                </a:lnTo>
                <a:lnTo>
                  <a:pt x="0" y="4588714"/>
                </a:lnTo>
                <a:lnTo>
                  <a:pt x="0" y="0"/>
                </a:lnTo>
                <a:close/>
              </a:path>
            </a:pathLst>
          </a:custGeom>
          <a:blipFill>
            <a:blip r:embed="rId3"/>
            <a:stretch>
              <a:fillRect l="0" t="0" r="0" b="0"/>
            </a:stretch>
          </a:blipFill>
        </p:spPr>
      </p:sp>
      <p:sp>
        <p:nvSpPr>
          <p:cNvPr name="Freeform 5" id="5"/>
          <p:cNvSpPr/>
          <p:nvPr/>
        </p:nvSpPr>
        <p:spPr>
          <a:xfrm flipH="false" flipV="false" rot="0">
            <a:off x="0" y="1717448"/>
            <a:ext cx="6369262" cy="8569552"/>
          </a:xfrm>
          <a:custGeom>
            <a:avLst/>
            <a:gdLst/>
            <a:ahLst/>
            <a:cxnLst/>
            <a:rect r="r" b="b" t="t" l="l"/>
            <a:pathLst>
              <a:path h="8569552" w="6369262">
                <a:moveTo>
                  <a:pt x="0" y="0"/>
                </a:moveTo>
                <a:lnTo>
                  <a:pt x="6369262" y="0"/>
                </a:lnTo>
                <a:lnTo>
                  <a:pt x="6369262" y="8569552"/>
                </a:lnTo>
                <a:lnTo>
                  <a:pt x="0" y="8569552"/>
                </a:lnTo>
                <a:lnTo>
                  <a:pt x="0" y="0"/>
                </a:lnTo>
                <a:close/>
              </a:path>
            </a:pathLst>
          </a:custGeom>
          <a:blipFill>
            <a:blip r:embed="rId4"/>
            <a:stretch>
              <a:fillRect l="0" t="0" r="0" b="0"/>
            </a:stretch>
          </a:blipFill>
        </p:spPr>
      </p:sp>
      <p:sp>
        <p:nvSpPr>
          <p:cNvPr name="TextBox 6" id="6"/>
          <p:cNvSpPr txBox="true"/>
          <p:nvPr/>
        </p:nvSpPr>
        <p:spPr>
          <a:xfrm rot="0">
            <a:off x="4004050" y="393066"/>
            <a:ext cx="9221419" cy="1079500"/>
          </a:xfrm>
          <a:prstGeom prst="rect">
            <a:avLst/>
          </a:prstGeom>
        </p:spPr>
        <p:txBody>
          <a:bodyPr anchor="t" rtlCol="false" tIns="0" lIns="0" bIns="0" rIns="0">
            <a:spAutoFit/>
          </a:bodyPr>
          <a:lstStyle/>
          <a:p>
            <a:pPr>
              <a:lnSpc>
                <a:spcPts val="8000"/>
              </a:lnSpc>
            </a:pPr>
            <a:r>
              <a:rPr lang="en-US" sz="8000">
                <a:solidFill>
                  <a:srgbClr val="FFFFFF"/>
                </a:solidFill>
                <a:latin typeface="Public Sans Medium"/>
              </a:rPr>
              <a:t>1st Approach: RNN</a:t>
            </a:r>
          </a:p>
        </p:txBody>
      </p:sp>
      <p:sp>
        <p:nvSpPr>
          <p:cNvPr name="TextBox 7" id="7"/>
          <p:cNvSpPr txBox="true"/>
          <p:nvPr/>
        </p:nvSpPr>
        <p:spPr>
          <a:xfrm rot="0">
            <a:off x="6741387" y="2260194"/>
            <a:ext cx="11401249" cy="836300"/>
          </a:xfrm>
          <a:prstGeom prst="rect">
            <a:avLst/>
          </a:prstGeom>
        </p:spPr>
        <p:txBody>
          <a:bodyPr anchor="t" rtlCol="false" tIns="0" lIns="0" bIns="0" rIns="0">
            <a:spAutoFit/>
          </a:bodyPr>
          <a:lstStyle/>
          <a:p>
            <a:pPr algn="ctr">
              <a:lnSpc>
                <a:spcPts val="6300"/>
              </a:lnSpc>
              <a:spcBef>
                <a:spcPct val="0"/>
              </a:spcBef>
            </a:pPr>
            <a:r>
              <a:rPr lang="en-US" sz="6300">
                <a:solidFill>
                  <a:srgbClr val="000000"/>
                </a:solidFill>
                <a:latin typeface="Cormorant Garamond Medium"/>
              </a:rPr>
              <a:t>OUT_OF_SAMPLE_II_TESTING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AutoShape 2" id="2"/>
          <p:cNvSpPr/>
          <p:nvPr/>
        </p:nvSpPr>
        <p:spPr>
          <a:xfrm rot="0">
            <a:off x="0" y="14834"/>
            <a:ext cx="18288000" cy="1702614"/>
          </a:xfrm>
          <a:prstGeom prst="rect">
            <a:avLst/>
          </a:prstGeom>
          <a:solidFill>
            <a:srgbClr val="191E37"/>
          </a:solidFill>
        </p:spPr>
      </p:sp>
      <p:sp>
        <p:nvSpPr>
          <p:cNvPr name="Freeform 3" id="3"/>
          <p:cNvSpPr/>
          <p:nvPr/>
        </p:nvSpPr>
        <p:spPr>
          <a:xfrm flipH="false" flipV="false" rot="0">
            <a:off x="0" y="1717448"/>
            <a:ext cx="18288000" cy="8569552"/>
          </a:xfrm>
          <a:custGeom>
            <a:avLst/>
            <a:gdLst/>
            <a:ahLst/>
            <a:cxnLst/>
            <a:rect r="r" b="b" t="t" l="l"/>
            <a:pathLst>
              <a:path h="8569552" w="18288000">
                <a:moveTo>
                  <a:pt x="0" y="0"/>
                </a:moveTo>
                <a:lnTo>
                  <a:pt x="18288000" y="0"/>
                </a:lnTo>
                <a:lnTo>
                  <a:pt x="18288000" y="8569552"/>
                </a:lnTo>
                <a:lnTo>
                  <a:pt x="0" y="8569552"/>
                </a:lnTo>
                <a:lnTo>
                  <a:pt x="0" y="0"/>
                </a:lnTo>
                <a:close/>
              </a:path>
            </a:pathLst>
          </a:custGeom>
          <a:blipFill>
            <a:blip r:embed="rId2"/>
            <a:stretch>
              <a:fillRect l="-2002" t="-106197" r="0" b="-73772"/>
            </a:stretch>
          </a:blipFill>
        </p:spPr>
      </p:sp>
      <p:sp>
        <p:nvSpPr>
          <p:cNvPr name="TextBox 4" id="4"/>
          <p:cNvSpPr txBox="true"/>
          <p:nvPr/>
        </p:nvSpPr>
        <p:spPr>
          <a:xfrm rot="0">
            <a:off x="4202515" y="393066"/>
            <a:ext cx="10131051" cy="1079500"/>
          </a:xfrm>
          <a:prstGeom prst="rect">
            <a:avLst/>
          </a:prstGeom>
        </p:spPr>
        <p:txBody>
          <a:bodyPr anchor="t" rtlCol="false" tIns="0" lIns="0" bIns="0" rIns="0">
            <a:spAutoFit/>
          </a:bodyPr>
          <a:lstStyle/>
          <a:p>
            <a:pPr>
              <a:lnSpc>
                <a:spcPts val="8000"/>
              </a:lnSpc>
            </a:pPr>
            <a:r>
              <a:rPr lang="en-US" sz="8000">
                <a:solidFill>
                  <a:srgbClr val="FFFFFF"/>
                </a:solidFill>
                <a:latin typeface="Public Sans Medium"/>
              </a:rPr>
              <a:t>2nd Approach: LSTM</a:t>
            </a:r>
          </a:p>
        </p:txBody>
      </p:sp>
      <p:sp>
        <p:nvSpPr>
          <p:cNvPr name="TextBox 5" id="5"/>
          <p:cNvSpPr txBox="true"/>
          <p:nvPr/>
        </p:nvSpPr>
        <p:spPr>
          <a:xfrm rot="0">
            <a:off x="-295325" y="1812698"/>
            <a:ext cx="17932249" cy="8055684"/>
          </a:xfrm>
          <a:prstGeom prst="rect">
            <a:avLst/>
          </a:prstGeom>
        </p:spPr>
        <p:txBody>
          <a:bodyPr anchor="t" rtlCol="false" tIns="0" lIns="0" bIns="0" rIns="0">
            <a:spAutoFit/>
          </a:bodyPr>
          <a:lstStyle/>
          <a:p>
            <a:pPr algn="just">
              <a:lnSpc>
                <a:spcPts val="4795"/>
              </a:lnSpc>
            </a:pPr>
            <a:r>
              <a:rPr lang="en-US" sz="4795">
                <a:solidFill>
                  <a:srgbClr val="000000"/>
                </a:solidFill>
                <a:latin typeface="Cormorant Garamond Medium"/>
              </a:rPr>
              <a:t>   Model Architecture</a:t>
            </a:r>
          </a:p>
          <a:p>
            <a:pPr algn="just" marL="1035314" indent="-517657" lvl="1">
              <a:lnSpc>
                <a:spcPts val="4795"/>
              </a:lnSpc>
              <a:buFont typeface="Arial"/>
              <a:buChar char="•"/>
            </a:pPr>
            <a:r>
              <a:rPr lang="en-US" sz="4795">
                <a:solidFill>
                  <a:srgbClr val="000000"/>
                </a:solidFill>
                <a:latin typeface="Cormorant Garamond Medium"/>
              </a:rPr>
              <a:t>Sequential Model:</a:t>
            </a:r>
          </a:p>
          <a:p>
            <a:pPr algn="just" marL="2070628" indent="-690209" lvl="2">
              <a:lnSpc>
                <a:spcPts val="4795"/>
              </a:lnSpc>
              <a:spcBef>
                <a:spcPct val="0"/>
              </a:spcBef>
              <a:buFont typeface="Arial"/>
              <a:buChar char="⚬"/>
            </a:pPr>
            <a:r>
              <a:rPr lang="en-US" sz="4795">
                <a:solidFill>
                  <a:srgbClr val="000000"/>
                </a:solidFill>
                <a:latin typeface="Cormorant Garamond Medium"/>
              </a:rPr>
              <a:t>Linear stack of layers f</a:t>
            </a:r>
            <a:r>
              <a:rPr lang="en-US" sz="4795">
                <a:solidFill>
                  <a:srgbClr val="000000"/>
                </a:solidFill>
                <a:latin typeface="Cormorant Garamond Medium"/>
              </a:rPr>
              <a:t>or structured flow of information.</a:t>
            </a:r>
          </a:p>
          <a:p>
            <a:pPr algn="just" marL="1035314" indent="-517657" lvl="1">
              <a:lnSpc>
                <a:spcPts val="4795"/>
              </a:lnSpc>
              <a:spcBef>
                <a:spcPct val="0"/>
              </a:spcBef>
              <a:buFont typeface="Arial"/>
              <a:buChar char="•"/>
            </a:pPr>
            <a:r>
              <a:rPr lang="en-US" sz="4795">
                <a:solidFill>
                  <a:srgbClr val="000000"/>
                </a:solidFill>
                <a:latin typeface="Cormorant Garamond Medium"/>
              </a:rPr>
              <a:t>LSTM Layers (Temporal Modeling):</a:t>
            </a:r>
          </a:p>
          <a:p>
            <a:pPr algn="just" marL="2070628" indent="-690209" lvl="2">
              <a:lnSpc>
                <a:spcPts val="3308"/>
              </a:lnSpc>
              <a:buFont typeface="Arial"/>
              <a:buChar char="⚬"/>
            </a:pPr>
            <a:r>
              <a:rPr lang="en-US" sz="4795" spc="-182">
                <a:solidFill>
                  <a:srgbClr val="000000"/>
                </a:solidFill>
                <a:latin typeface="Cormorant Garamond Medium"/>
              </a:rPr>
              <a:t>First Layer (64 units, ReLU) captures intricate temporal patterns (returns sequences).</a:t>
            </a:r>
          </a:p>
          <a:p>
            <a:pPr algn="just" marL="2070628" indent="-690209" lvl="2">
              <a:lnSpc>
                <a:spcPts val="4795"/>
              </a:lnSpc>
              <a:spcBef>
                <a:spcPct val="0"/>
              </a:spcBef>
              <a:buFont typeface="Arial"/>
              <a:buChar char="⚬"/>
            </a:pPr>
            <a:r>
              <a:rPr lang="en-US" sz="4795">
                <a:solidFill>
                  <a:srgbClr val="000000"/>
                </a:solidFill>
                <a:latin typeface="Cormorant Garamond Medium"/>
              </a:rPr>
              <a:t>Second Layer (32 units, ReLU) processes obtained sequences.</a:t>
            </a:r>
          </a:p>
          <a:p>
            <a:pPr algn="just" marL="1035314" indent="-517657" lvl="1">
              <a:lnSpc>
                <a:spcPts val="4795"/>
              </a:lnSpc>
              <a:spcBef>
                <a:spcPct val="0"/>
              </a:spcBef>
              <a:buFont typeface="Arial"/>
              <a:buChar char="•"/>
            </a:pPr>
            <a:r>
              <a:rPr lang="en-US" sz="4795">
                <a:solidFill>
                  <a:srgbClr val="000000"/>
                </a:solidFill>
                <a:latin typeface="Cormorant Garamond Medium"/>
              </a:rPr>
              <a:t>Dropout Layer (Overfitting Mitigation):</a:t>
            </a:r>
          </a:p>
          <a:p>
            <a:pPr algn="just" marL="2070628" indent="-690209" lvl="2">
              <a:lnSpc>
                <a:spcPts val="4795"/>
              </a:lnSpc>
              <a:spcBef>
                <a:spcPct val="0"/>
              </a:spcBef>
              <a:buFont typeface="Arial"/>
              <a:buChar char="⚬"/>
            </a:pPr>
            <a:r>
              <a:rPr lang="en-US" sz="4795">
                <a:solidFill>
                  <a:srgbClr val="000000"/>
                </a:solidFill>
                <a:latin typeface="Cormorant Garamond Medium"/>
              </a:rPr>
              <a:t>Dropout layer (0.2 rate) strategically placed to prevent overfitting during training.</a:t>
            </a:r>
          </a:p>
          <a:p>
            <a:pPr algn="just" marL="1035314" indent="-517657" lvl="1">
              <a:lnSpc>
                <a:spcPts val="4795"/>
              </a:lnSpc>
              <a:spcBef>
                <a:spcPct val="0"/>
              </a:spcBef>
              <a:buFont typeface="Arial"/>
              <a:buChar char="•"/>
            </a:pPr>
            <a:r>
              <a:rPr lang="en-US" sz="4795">
                <a:solidFill>
                  <a:srgbClr val="000000"/>
                </a:solidFill>
                <a:latin typeface="Cormorant Garamond Medium"/>
              </a:rPr>
              <a:t>Dense Layer (Output Prediction):</a:t>
            </a:r>
          </a:p>
          <a:p>
            <a:pPr algn="just" marL="2070628" indent="-690209" lvl="2">
              <a:lnSpc>
                <a:spcPts val="4795"/>
              </a:lnSpc>
              <a:spcBef>
                <a:spcPct val="0"/>
              </a:spcBef>
              <a:buFont typeface="Arial"/>
              <a:buChar char="⚬"/>
            </a:pPr>
            <a:r>
              <a:rPr lang="en-US" sz="4795">
                <a:solidFill>
                  <a:srgbClr val="000000"/>
                </a:solidFill>
                <a:latin typeface="Cormorant Garamond Medium"/>
              </a:rPr>
              <a:t>Final Dense layer for prediction based on processed information.</a:t>
            </a:r>
          </a:p>
          <a:p>
            <a:pPr algn="just" marL="1035314" indent="-517657" lvl="1">
              <a:lnSpc>
                <a:spcPts val="4795"/>
              </a:lnSpc>
              <a:spcBef>
                <a:spcPct val="0"/>
              </a:spcBef>
              <a:buFont typeface="Arial"/>
              <a:buChar char="•"/>
            </a:pPr>
            <a:r>
              <a:rPr lang="en-US" sz="4795">
                <a:solidFill>
                  <a:srgbClr val="000000"/>
                </a:solidFill>
                <a:latin typeface="Cormorant Garamond Medium"/>
              </a:rPr>
              <a:t>Total Parameters: 31,393.</a:t>
            </a:r>
          </a:p>
          <a:p>
            <a:pPr algn="just">
              <a:lnSpc>
                <a:spcPts val="4795"/>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AutoShape 2" id="2"/>
          <p:cNvSpPr/>
          <p:nvPr/>
        </p:nvSpPr>
        <p:spPr>
          <a:xfrm rot="0">
            <a:off x="0" y="14834"/>
            <a:ext cx="18288000" cy="1702614"/>
          </a:xfrm>
          <a:prstGeom prst="rect">
            <a:avLst/>
          </a:prstGeom>
          <a:solidFill>
            <a:srgbClr val="191E37"/>
          </a:solidFill>
        </p:spPr>
      </p:sp>
      <p:sp>
        <p:nvSpPr>
          <p:cNvPr name="Freeform 3" id="3"/>
          <p:cNvSpPr/>
          <p:nvPr/>
        </p:nvSpPr>
        <p:spPr>
          <a:xfrm flipH="false" flipV="false" rot="0">
            <a:off x="0" y="1717448"/>
            <a:ext cx="18288000" cy="8569552"/>
          </a:xfrm>
          <a:custGeom>
            <a:avLst/>
            <a:gdLst/>
            <a:ahLst/>
            <a:cxnLst/>
            <a:rect r="r" b="b" t="t" l="l"/>
            <a:pathLst>
              <a:path h="8569552" w="18288000">
                <a:moveTo>
                  <a:pt x="0" y="0"/>
                </a:moveTo>
                <a:lnTo>
                  <a:pt x="18288000" y="0"/>
                </a:lnTo>
                <a:lnTo>
                  <a:pt x="18288000" y="8569552"/>
                </a:lnTo>
                <a:lnTo>
                  <a:pt x="0" y="8569552"/>
                </a:lnTo>
                <a:lnTo>
                  <a:pt x="0" y="0"/>
                </a:lnTo>
                <a:close/>
              </a:path>
            </a:pathLst>
          </a:custGeom>
          <a:blipFill>
            <a:blip r:embed="rId2"/>
            <a:stretch>
              <a:fillRect l="-2002" t="-106197" r="0" b="-73772"/>
            </a:stretch>
          </a:blipFill>
        </p:spPr>
      </p:sp>
      <p:sp>
        <p:nvSpPr>
          <p:cNvPr name="Freeform 4" id="4"/>
          <p:cNvSpPr/>
          <p:nvPr/>
        </p:nvSpPr>
        <p:spPr>
          <a:xfrm flipH="false" flipV="false" rot="0">
            <a:off x="9144000" y="1717448"/>
            <a:ext cx="9081751" cy="3176538"/>
          </a:xfrm>
          <a:custGeom>
            <a:avLst/>
            <a:gdLst/>
            <a:ahLst/>
            <a:cxnLst/>
            <a:rect r="r" b="b" t="t" l="l"/>
            <a:pathLst>
              <a:path h="3176538" w="9081751">
                <a:moveTo>
                  <a:pt x="0" y="0"/>
                </a:moveTo>
                <a:lnTo>
                  <a:pt x="9081751" y="0"/>
                </a:lnTo>
                <a:lnTo>
                  <a:pt x="9081751" y="3176537"/>
                </a:lnTo>
                <a:lnTo>
                  <a:pt x="0" y="3176537"/>
                </a:lnTo>
                <a:lnTo>
                  <a:pt x="0" y="0"/>
                </a:lnTo>
                <a:close/>
              </a:path>
            </a:pathLst>
          </a:custGeom>
          <a:blipFill>
            <a:blip r:embed="rId3"/>
            <a:stretch>
              <a:fillRect l="0" t="-743" r="0" b="-35297"/>
            </a:stretch>
          </a:blipFill>
        </p:spPr>
      </p:sp>
      <p:sp>
        <p:nvSpPr>
          <p:cNvPr name="TextBox 5" id="5"/>
          <p:cNvSpPr txBox="true"/>
          <p:nvPr/>
        </p:nvSpPr>
        <p:spPr>
          <a:xfrm rot="0">
            <a:off x="0" y="1936300"/>
            <a:ext cx="9470342" cy="6799926"/>
          </a:xfrm>
          <a:prstGeom prst="rect">
            <a:avLst/>
          </a:prstGeom>
        </p:spPr>
        <p:txBody>
          <a:bodyPr anchor="t" rtlCol="false" tIns="0" lIns="0" bIns="0" rIns="0">
            <a:spAutoFit/>
          </a:bodyPr>
          <a:lstStyle/>
          <a:p>
            <a:pPr algn="just">
              <a:lnSpc>
                <a:spcPts val="2985"/>
              </a:lnSpc>
              <a:spcBef>
                <a:spcPct val="0"/>
              </a:spcBef>
            </a:pPr>
            <a:r>
              <a:rPr lang="en-US" sz="2985">
                <a:solidFill>
                  <a:srgbClr val="000000"/>
                </a:solidFill>
                <a:latin typeface="Cormorant Garamond Medium"/>
              </a:rPr>
              <a:t>M</a:t>
            </a:r>
            <a:r>
              <a:rPr lang="en-US" sz="2985">
                <a:solidFill>
                  <a:srgbClr val="000000"/>
                </a:solidFill>
                <a:latin typeface="Cormorant Garamond Medium"/>
              </a:rPr>
              <a:t>odel Training &amp; Explainability</a:t>
            </a:r>
          </a:p>
          <a:p>
            <a:pPr algn="just" marL="644651" indent="-322326" lvl="1">
              <a:lnSpc>
                <a:spcPts val="2985"/>
              </a:lnSpc>
              <a:spcBef>
                <a:spcPct val="0"/>
              </a:spcBef>
              <a:buFont typeface="Arial"/>
              <a:buChar char="•"/>
            </a:pPr>
            <a:r>
              <a:rPr lang="en-US" sz="2985">
                <a:solidFill>
                  <a:srgbClr val="000000"/>
                </a:solidFill>
                <a:latin typeface="Cormorant Garamond Medium"/>
              </a:rPr>
              <a:t>Training Configuration:</a:t>
            </a:r>
          </a:p>
          <a:p>
            <a:pPr algn="just" marL="1289303" indent="-429768" lvl="2">
              <a:lnSpc>
                <a:spcPts val="2985"/>
              </a:lnSpc>
              <a:spcBef>
                <a:spcPct val="0"/>
              </a:spcBef>
              <a:buFont typeface="Arial"/>
              <a:buChar char="⚬"/>
            </a:pPr>
            <a:r>
              <a:rPr lang="en-US" sz="2985">
                <a:solidFill>
                  <a:srgbClr val="000000"/>
                </a:solidFill>
                <a:latin typeface="Cormorant Garamond Medium"/>
              </a:rPr>
              <a:t>Optimizer: Adam</a:t>
            </a:r>
          </a:p>
          <a:p>
            <a:pPr algn="just" marL="1289303" indent="-429768" lvl="2">
              <a:lnSpc>
                <a:spcPts val="2985"/>
              </a:lnSpc>
              <a:spcBef>
                <a:spcPct val="0"/>
              </a:spcBef>
              <a:buFont typeface="Arial"/>
              <a:buChar char="⚬"/>
            </a:pPr>
            <a:r>
              <a:rPr lang="en-US" sz="2985">
                <a:solidFill>
                  <a:srgbClr val="000000"/>
                </a:solidFill>
                <a:latin typeface="Cormorant Garamond Medium"/>
              </a:rPr>
              <a:t>Loss Function: Mean Squared Error (MSE)</a:t>
            </a:r>
          </a:p>
          <a:p>
            <a:pPr algn="just" marL="644651" indent="-322326" lvl="1">
              <a:lnSpc>
                <a:spcPts val="2985"/>
              </a:lnSpc>
              <a:spcBef>
                <a:spcPct val="0"/>
              </a:spcBef>
              <a:buFont typeface="Arial"/>
              <a:buChar char="•"/>
            </a:pPr>
            <a:r>
              <a:rPr lang="en-US" sz="2985">
                <a:solidFill>
                  <a:srgbClr val="000000"/>
                </a:solidFill>
                <a:latin typeface="Cormorant Garamond Medium"/>
              </a:rPr>
              <a:t>Explainability:</a:t>
            </a:r>
          </a:p>
          <a:p>
            <a:pPr algn="just" marL="1289303" indent="-429768" lvl="2">
              <a:lnSpc>
                <a:spcPts val="2985"/>
              </a:lnSpc>
              <a:spcBef>
                <a:spcPct val="0"/>
              </a:spcBef>
              <a:buFont typeface="Arial"/>
              <a:buChar char="⚬"/>
            </a:pPr>
            <a:r>
              <a:rPr lang="en-US" sz="2985">
                <a:solidFill>
                  <a:srgbClr val="000000"/>
                </a:solidFill>
                <a:latin typeface="Cormorant Garamond Medium"/>
              </a:rPr>
              <a:t>LSTM Layers for capturing long-term dependencies.</a:t>
            </a:r>
          </a:p>
          <a:p>
            <a:pPr algn="just" marL="1289303" indent="-429768" lvl="2">
              <a:lnSpc>
                <a:spcPts val="2985"/>
              </a:lnSpc>
              <a:spcBef>
                <a:spcPct val="0"/>
              </a:spcBef>
              <a:buFont typeface="Arial"/>
              <a:buChar char="⚬"/>
            </a:pPr>
            <a:r>
              <a:rPr lang="en-US" sz="2985">
                <a:solidFill>
                  <a:srgbClr val="000000"/>
                </a:solidFill>
                <a:latin typeface="Cormorant Garamond Medium"/>
              </a:rPr>
              <a:t>Dropout for regularization.</a:t>
            </a:r>
          </a:p>
          <a:p>
            <a:pPr algn="just" marL="1289303" indent="-429768" lvl="2">
              <a:lnSpc>
                <a:spcPts val="2985"/>
              </a:lnSpc>
              <a:spcBef>
                <a:spcPct val="0"/>
              </a:spcBef>
              <a:buFont typeface="Arial"/>
              <a:buChar char="⚬"/>
            </a:pPr>
            <a:r>
              <a:rPr lang="en-US" sz="2985">
                <a:solidFill>
                  <a:srgbClr val="000000"/>
                </a:solidFill>
                <a:latin typeface="Cormorant Garamond Medium"/>
              </a:rPr>
              <a:t>Model summary for architecture details.</a:t>
            </a:r>
          </a:p>
          <a:p>
            <a:pPr algn="just" marL="644651" indent="-322326" lvl="1">
              <a:lnSpc>
                <a:spcPts val="2985"/>
              </a:lnSpc>
              <a:spcBef>
                <a:spcPct val="0"/>
              </a:spcBef>
              <a:buFont typeface="Arial"/>
              <a:buChar char="•"/>
            </a:pPr>
            <a:r>
              <a:rPr lang="en-US" sz="2985">
                <a:solidFill>
                  <a:srgbClr val="000000"/>
                </a:solidFill>
                <a:latin typeface="Cormorant Garamond Medium"/>
              </a:rPr>
              <a:t>Pros:</a:t>
            </a:r>
          </a:p>
          <a:p>
            <a:pPr algn="just" marL="1289303" indent="-429768" lvl="2">
              <a:lnSpc>
                <a:spcPts val="2985"/>
              </a:lnSpc>
              <a:spcBef>
                <a:spcPct val="0"/>
              </a:spcBef>
              <a:buFont typeface="Arial"/>
              <a:buChar char="⚬"/>
            </a:pPr>
            <a:r>
              <a:rPr lang="en-US" sz="2985">
                <a:solidFill>
                  <a:srgbClr val="000000"/>
                </a:solidFill>
                <a:latin typeface="Cormorant Garamond Medium"/>
              </a:rPr>
              <a:t>Effective temporal modeling with LSTMs.</a:t>
            </a:r>
          </a:p>
          <a:p>
            <a:pPr algn="just" marL="1289303" indent="-429768" lvl="2">
              <a:lnSpc>
                <a:spcPts val="2985"/>
              </a:lnSpc>
              <a:spcBef>
                <a:spcPct val="0"/>
              </a:spcBef>
              <a:buFont typeface="Arial"/>
              <a:buChar char="⚬"/>
            </a:pPr>
            <a:r>
              <a:rPr lang="en-US" sz="2985">
                <a:solidFill>
                  <a:srgbClr val="000000"/>
                </a:solidFill>
                <a:latin typeface="Cormorant Garamond Medium"/>
              </a:rPr>
              <a:t>Dropout for overfitting prevention.</a:t>
            </a:r>
          </a:p>
          <a:p>
            <a:pPr algn="just" marL="1289303" indent="-429768" lvl="2">
              <a:lnSpc>
                <a:spcPts val="2985"/>
              </a:lnSpc>
              <a:spcBef>
                <a:spcPct val="0"/>
              </a:spcBef>
              <a:buFont typeface="Arial"/>
              <a:buChar char="⚬"/>
            </a:pPr>
            <a:r>
              <a:rPr lang="en-US" sz="2985">
                <a:solidFill>
                  <a:srgbClr val="000000"/>
                </a:solidFill>
                <a:latin typeface="Cormorant Garamond Medium"/>
              </a:rPr>
              <a:t>Sequential structure for simplicity.</a:t>
            </a:r>
          </a:p>
          <a:p>
            <a:pPr algn="just" marL="644651" indent="-322326" lvl="1">
              <a:lnSpc>
                <a:spcPts val="2985"/>
              </a:lnSpc>
              <a:spcBef>
                <a:spcPct val="0"/>
              </a:spcBef>
              <a:buFont typeface="Arial"/>
              <a:buChar char="•"/>
            </a:pPr>
            <a:r>
              <a:rPr lang="en-US" sz="2985">
                <a:solidFill>
                  <a:srgbClr val="000000"/>
                </a:solidFill>
                <a:latin typeface="Cormorant Garamond Medium"/>
              </a:rPr>
              <a:t>Cons:</a:t>
            </a:r>
          </a:p>
          <a:p>
            <a:pPr algn="just" marL="1289303" indent="-429768" lvl="2">
              <a:lnSpc>
                <a:spcPts val="2985"/>
              </a:lnSpc>
              <a:spcBef>
                <a:spcPct val="0"/>
              </a:spcBef>
              <a:buFont typeface="Arial"/>
              <a:buChar char="⚬"/>
            </a:pPr>
            <a:r>
              <a:rPr lang="en-US" sz="2985">
                <a:solidFill>
                  <a:srgbClr val="000000"/>
                </a:solidFill>
                <a:latin typeface="Cormorant Garamond Medium"/>
              </a:rPr>
              <a:t>Computational intensity of LSTM.</a:t>
            </a:r>
          </a:p>
          <a:p>
            <a:pPr algn="just" marL="1289303" indent="-429768" lvl="2">
              <a:lnSpc>
                <a:spcPts val="2985"/>
              </a:lnSpc>
              <a:spcBef>
                <a:spcPct val="0"/>
              </a:spcBef>
              <a:buFont typeface="Arial"/>
              <a:buChar char="⚬"/>
            </a:pPr>
            <a:r>
              <a:rPr lang="en-US" sz="2985">
                <a:solidFill>
                  <a:srgbClr val="000000"/>
                </a:solidFill>
                <a:latin typeface="Cormorant Garamond Medium"/>
              </a:rPr>
              <a:t>Hyperparameter sensitivity.</a:t>
            </a:r>
          </a:p>
          <a:p>
            <a:pPr algn="just" marL="1289303" indent="-429768" lvl="2">
              <a:lnSpc>
                <a:spcPts val="2985"/>
              </a:lnSpc>
              <a:spcBef>
                <a:spcPct val="0"/>
              </a:spcBef>
              <a:buFont typeface="Arial"/>
              <a:buChar char="⚬"/>
            </a:pPr>
            <a:r>
              <a:rPr lang="en-US" sz="2985">
                <a:solidFill>
                  <a:srgbClr val="000000"/>
                </a:solidFill>
                <a:latin typeface="Cormorant Garamond Medium"/>
              </a:rPr>
              <a:t>Limited context for very long-term dependencies.</a:t>
            </a:r>
          </a:p>
          <a:p>
            <a:pPr algn="just">
              <a:lnSpc>
                <a:spcPts val="2985"/>
              </a:lnSpc>
              <a:spcBef>
                <a:spcPct val="0"/>
              </a:spcBef>
            </a:pPr>
          </a:p>
          <a:p>
            <a:pPr algn="just">
              <a:lnSpc>
                <a:spcPts val="2985"/>
              </a:lnSpc>
              <a:spcBef>
                <a:spcPct val="0"/>
              </a:spcBef>
            </a:pPr>
          </a:p>
        </p:txBody>
      </p:sp>
      <p:sp>
        <p:nvSpPr>
          <p:cNvPr name="TextBox 6" id="6"/>
          <p:cNvSpPr txBox="true"/>
          <p:nvPr/>
        </p:nvSpPr>
        <p:spPr>
          <a:xfrm rot="0">
            <a:off x="4202515" y="393066"/>
            <a:ext cx="10131051" cy="1079500"/>
          </a:xfrm>
          <a:prstGeom prst="rect">
            <a:avLst/>
          </a:prstGeom>
        </p:spPr>
        <p:txBody>
          <a:bodyPr anchor="t" rtlCol="false" tIns="0" lIns="0" bIns="0" rIns="0">
            <a:spAutoFit/>
          </a:bodyPr>
          <a:lstStyle/>
          <a:p>
            <a:pPr>
              <a:lnSpc>
                <a:spcPts val="8000"/>
              </a:lnSpc>
            </a:pPr>
            <a:r>
              <a:rPr lang="en-US" sz="8000">
                <a:solidFill>
                  <a:srgbClr val="FFFFFF"/>
                </a:solidFill>
                <a:latin typeface="Public Sans Medium"/>
              </a:rPr>
              <a:t>2nd Approach: LSTM</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AutoShape 2" id="2"/>
          <p:cNvSpPr/>
          <p:nvPr/>
        </p:nvSpPr>
        <p:spPr>
          <a:xfrm rot="0">
            <a:off x="0" y="14834"/>
            <a:ext cx="18288000" cy="1702614"/>
          </a:xfrm>
          <a:prstGeom prst="rect">
            <a:avLst/>
          </a:prstGeom>
          <a:solidFill>
            <a:srgbClr val="191E37"/>
          </a:solidFill>
        </p:spPr>
      </p:sp>
      <p:sp>
        <p:nvSpPr>
          <p:cNvPr name="Freeform 3" id="3"/>
          <p:cNvSpPr/>
          <p:nvPr/>
        </p:nvSpPr>
        <p:spPr>
          <a:xfrm flipH="false" flipV="false" rot="0">
            <a:off x="0" y="1717448"/>
            <a:ext cx="18288000" cy="8569552"/>
          </a:xfrm>
          <a:custGeom>
            <a:avLst/>
            <a:gdLst/>
            <a:ahLst/>
            <a:cxnLst/>
            <a:rect r="r" b="b" t="t" l="l"/>
            <a:pathLst>
              <a:path h="8569552" w="18288000">
                <a:moveTo>
                  <a:pt x="0" y="0"/>
                </a:moveTo>
                <a:lnTo>
                  <a:pt x="18288000" y="0"/>
                </a:lnTo>
                <a:lnTo>
                  <a:pt x="18288000" y="8569552"/>
                </a:lnTo>
                <a:lnTo>
                  <a:pt x="0" y="8569552"/>
                </a:lnTo>
                <a:lnTo>
                  <a:pt x="0" y="0"/>
                </a:lnTo>
                <a:close/>
              </a:path>
            </a:pathLst>
          </a:custGeom>
          <a:blipFill>
            <a:blip r:embed="rId2"/>
            <a:stretch>
              <a:fillRect l="-2002" t="-106197" r="0" b="-73772"/>
            </a:stretch>
          </a:blipFill>
        </p:spPr>
      </p:sp>
      <p:sp>
        <p:nvSpPr>
          <p:cNvPr name="Freeform 4" id="4"/>
          <p:cNvSpPr/>
          <p:nvPr/>
        </p:nvSpPr>
        <p:spPr>
          <a:xfrm flipH="false" flipV="false" rot="0">
            <a:off x="6776519" y="3369456"/>
            <a:ext cx="11471438" cy="4457230"/>
          </a:xfrm>
          <a:custGeom>
            <a:avLst/>
            <a:gdLst/>
            <a:ahLst/>
            <a:cxnLst/>
            <a:rect r="r" b="b" t="t" l="l"/>
            <a:pathLst>
              <a:path h="4457230" w="11471438">
                <a:moveTo>
                  <a:pt x="0" y="0"/>
                </a:moveTo>
                <a:lnTo>
                  <a:pt x="11471438" y="0"/>
                </a:lnTo>
                <a:lnTo>
                  <a:pt x="11471438" y="4457229"/>
                </a:lnTo>
                <a:lnTo>
                  <a:pt x="0" y="4457229"/>
                </a:lnTo>
                <a:lnTo>
                  <a:pt x="0" y="0"/>
                </a:lnTo>
                <a:close/>
              </a:path>
            </a:pathLst>
          </a:custGeom>
          <a:blipFill>
            <a:blip r:embed="rId3"/>
            <a:stretch>
              <a:fillRect l="-373" t="0" r="-373" b="0"/>
            </a:stretch>
          </a:blipFill>
        </p:spPr>
      </p:sp>
      <p:sp>
        <p:nvSpPr>
          <p:cNvPr name="Freeform 5" id="5"/>
          <p:cNvSpPr/>
          <p:nvPr/>
        </p:nvSpPr>
        <p:spPr>
          <a:xfrm flipH="false" flipV="false" rot="0">
            <a:off x="0" y="1717448"/>
            <a:ext cx="6776519" cy="8569552"/>
          </a:xfrm>
          <a:custGeom>
            <a:avLst/>
            <a:gdLst/>
            <a:ahLst/>
            <a:cxnLst/>
            <a:rect r="r" b="b" t="t" l="l"/>
            <a:pathLst>
              <a:path h="8569552" w="6776519">
                <a:moveTo>
                  <a:pt x="0" y="0"/>
                </a:moveTo>
                <a:lnTo>
                  <a:pt x="6776519" y="0"/>
                </a:lnTo>
                <a:lnTo>
                  <a:pt x="6776519" y="8569552"/>
                </a:lnTo>
                <a:lnTo>
                  <a:pt x="0" y="8569552"/>
                </a:lnTo>
                <a:lnTo>
                  <a:pt x="0" y="0"/>
                </a:lnTo>
                <a:close/>
              </a:path>
            </a:pathLst>
          </a:custGeom>
          <a:blipFill>
            <a:blip r:embed="rId4"/>
            <a:stretch>
              <a:fillRect l="0" t="0" r="0" b="0"/>
            </a:stretch>
          </a:blipFill>
        </p:spPr>
      </p:sp>
      <p:sp>
        <p:nvSpPr>
          <p:cNvPr name="TextBox 6" id="6"/>
          <p:cNvSpPr txBox="true"/>
          <p:nvPr/>
        </p:nvSpPr>
        <p:spPr>
          <a:xfrm rot="0">
            <a:off x="7718992" y="2299480"/>
            <a:ext cx="9511010" cy="1069976"/>
          </a:xfrm>
          <a:prstGeom prst="rect">
            <a:avLst/>
          </a:prstGeom>
        </p:spPr>
        <p:txBody>
          <a:bodyPr anchor="t" rtlCol="false" tIns="0" lIns="0" bIns="0" rIns="0">
            <a:spAutoFit/>
          </a:bodyPr>
          <a:lstStyle/>
          <a:p>
            <a:pPr algn="ctr">
              <a:lnSpc>
                <a:spcPts val="8000"/>
              </a:lnSpc>
              <a:spcBef>
                <a:spcPct val="0"/>
              </a:spcBef>
            </a:pPr>
            <a:r>
              <a:rPr lang="en-US" sz="8000">
                <a:solidFill>
                  <a:srgbClr val="000000"/>
                </a:solidFill>
                <a:latin typeface="Cormorant Garamond Medium"/>
              </a:rPr>
              <a:t>IN-SAMPLE TESTING</a:t>
            </a:r>
          </a:p>
        </p:txBody>
      </p:sp>
      <p:sp>
        <p:nvSpPr>
          <p:cNvPr name="TextBox 7" id="7"/>
          <p:cNvSpPr txBox="true"/>
          <p:nvPr/>
        </p:nvSpPr>
        <p:spPr>
          <a:xfrm rot="0">
            <a:off x="4202515" y="393066"/>
            <a:ext cx="10131051" cy="1079500"/>
          </a:xfrm>
          <a:prstGeom prst="rect">
            <a:avLst/>
          </a:prstGeom>
        </p:spPr>
        <p:txBody>
          <a:bodyPr anchor="t" rtlCol="false" tIns="0" lIns="0" bIns="0" rIns="0">
            <a:spAutoFit/>
          </a:bodyPr>
          <a:lstStyle/>
          <a:p>
            <a:pPr>
              <a:lnSpc>
                <a:spcPts val="8000"/>
              </a:lnSpc>
            </a:pPr>
            <a:r>
              <a:rPr lang="en-US" sz="8000">
                <a:solidFill>
                  <a:srgbClr val="FFFFFF"/>
                </a:solidFill>
                <a:latin typeface="Public Sans Medium"/>
              </a:rPr>
              <a:t>2nd Approach: LSTM</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AutoShape 2" id="2"/>
          <p:cNvSpPr/>
          <p:nvPr/>
        </p:nvSpPr>
        <p:spPr>
          <a:xfrm rot="0">
            <a:off x="0" y="14834"/>
            <a:ext cx="18288000" cy="1702614"/>
          </a:xfrm>
          <a:prstGeom prst="rect">
            <a:avLst/>
          </a:prstGeom>
          <a:solidFill>
            <a:srgbClr val="191E37"/>
          </a:solidFill>
        </p:spPr>
      </p:sp>
      <p:sp>
        <p:nvSpPr>
          <p:cNvPr name="Freeform 3" id="3"/>
          <p:cNvSpPr/>
          <p:nvPr/>
        </p:nvSpPr>
        <p:spPr>
          <a:xfrm flipH="false" flipV="false" rot="0">
            <a:off x="0" y="1717448"/>
            <a:ext cx="18288000" cy="8569552"/>
          </a:xfrm>
          <a:custGeom>
            <a:avLst/>
            <a:gdLst/>
            <a:ahLst/>
            <a:cxnLst/>
            <a:rect r="r" b="b" t="t" l="l"/>
            <a:pathLst>
              <a:path h="8569552" w="18288000">
                <a:moveTo>
                  <a:pt x="0" y="0"/>
                </a:moveTo>
                <a:lnTo>
                  <a:pt x="18288000" y="0"/>
                </a:lnTo>
                <a:lnTo>
                  <a:pt x="18288000" y="8569552"/>
                </a:lnTo>
                <a:lnTo>
                  <a:pt x="0" y="8569552"/>
                </a:lnTo>
                <a:lnTo>
                  <a:pt x="0" y="0"/>
                </a:lnTo>
                <a:close/>
              </a:path>
            </a:pathLst>
          </a:custGeom>
          <a:blipFill>
            <a:blip r:embed="rId2"/>
            <a:stretch>
              <a:fillRect l="-2002" t="-106197" r="0" b="-73772"/>
            </a:stretch>
          </a:blipFill>
        </p:spPr>
      </p:sp>
      <p:sp>
        <p:nvSpPr>
          <p:cNvPr name="Freeform 4" id="4"/>
          <p:cNvSpPr/>
          <p:nvPr/>
        </p:nvSpPr>
        <p:spPr>
          <a:xfrm flipH="false" flipV="false" rot="0">
            <a:off x="6317094" y="3654915"/>
            <a:ext cx="11947334" cy="4619636"/>
          </a:xfrm>
          <a:custGeom>
            <a:avLst/>
            <a:gdLst/>
            <a:ahLst/>
            <a:cxnLst/>
            <a:rect r="r" b="b" t="t" l="l"/>
            <a:pathLst>
              <a:path h="4619636" w="11947334">
                <a:moveTo>
                  <a:pt x="0" y="0"/>
                </a:moveTo>
                <a:lnTo>
                  <a:pt x="11947334" y="0"/>
                </a:lnTo>
                <a:lnTo>
                  <a:pt x="11947334" y="4619636"/>
                </a:lnTo>
                <a:lnTo>
                  <a:pt x="0" y="4619636"/>
                </a:lnTo>
                <a:lnTo>
                  <a:pt x="0" y="0"/>
                </a:lnTo>
                <a:close/>
              </a:path>
            </a:pathLst>
          </a:custGeom>
          <a:blipFill>
            <a:blip r:embed="rId3"/>
            <a:stretch>
              <a:fillRect l="0" t="0" r="0" b="0"/>
            </a:stretch>
          </a:blipFill>
        </p:spPr>
      </p:sp>
      <p:sp>
        <p:nvSpPr>
          <p:cNvPr name="Freeform 5" id="5"/>
          <p:cNvSpPr/>
          <p:nvPr/>
        </p:nvSpPr>
        <p:spPr>
          <a:xfrm flipH="false" flipV="false" rot="0">
            <a:off x="0" y="1717448"/>
            <a:ext cx="6317094" cy="8569552"/>
          </a:xfrm>
          <a:custGeom>
            <a:avLst/>
            <a:gdLst/>
            <a:ahLst/>
            <a:cxnLst/>
            <a:rect r="r" b="b" t="t" l="l"/>
            <a:pathLst>
              <a:path h="8569552" w="6317094">
                <a:moveTo>
                  <a:pt x="0" y="0"/>
                </a:moveTo>
                <a:lnTo>
                  <a:pt x="6317094" y="0"/>
                </a:lnTo>
                <a:lnTo>
                  <a:pt x="6317094" y="8569552"/>
                </a:lnTo>
                <a:lnTo>
                  <a:pt x="0" y="8569552"/>
                </a:lnTo>
                <a:lnTo>
                  <a:pt x="0" y="0"/>
                </a:lnTo>
                <a:close/>
              </a:path>
            </a:pathLst>
          </a:custGeom>
          <a:blipFill>
            <a:blip r:embed="rId4"/>
            <a:stretch>
              <a:fillRect l="0" t="0" r="0" b="0"/>
            </a:stretch>
          </a:blipFill>
        </p:spPr>
      </p:sp>
      <p:sp>
        <p:nvSpPr>
          <p:cNvPr name="TextBox 6" id="6"/>
          <p:cNvSpPr txBox="true"/>
          <p:nvPr/>
        </p:nvSpPr>
        <p:spPr>
          <a:xfrm rot="0">
            <a:off x="6809884" y="2179805"/>
            <a:ext cx="11401249" cy="894084"/>
          </a:xfrm>
          <a:prstGeom prst="rect">
            <a:avLst/>
          </a:prstGeom>
        </p:spPr>
        <p:txBody>
          <a:bodyPr anchor="t" rtlCol="false" tIns="0" lIns="0" bIns="0" rIns="0">
            <a:spAutoFit/>
          </a:bodyPr>
          <a:lstStyle/>
          <a:p>
            <a:pPr algn="ctr">
              <a:lnSpc>
                <a:spcPts val="6700"/>
              </a:lnSpc>
              <a:spcBef>
                <a:spcPct val="0"/>
              </a:spcBef>
            </a:pPr>
            <a:r>
              <a:rPr lang="en-US" sz="6700">
                <a:solidFill>
                  <a:srgbClr val="000000"/>
                </a:solidFill>
                <a:latin typeface="Cormorant Garamond Medium"/>
              </a:rPr>
              <a:t>OUT_OF_SAMPLE_I_TESTING</a:t>
            </a:r>
          </a:p>
        </p:txBody>
      </p:sp>
      <p:sp>
        <p:nvSpPr>
          <p:cNvPr name="TextBox 7" id="7"/>
          <p:cNvSpPr txBox="true"/>
          <p:nvPr/>
        </p:nvSpPr>
        <p:spPr>
          <a:xfrm rot="0">
            <a:off x="4202515" y="393066"/>
            <a:ext cx="10131051" cy="1079500"/>
          </a:xfrm>
          <a:prstGeom prst="rect">
            <a:avLst/>
          </a:prstGeom>
        </p:spPr>
        <p:txBody>
          <a:bodyPr anchor="t" rtlCol="false" tIns="0" lIns="0" bIns="0" rIns="0">
            <a:spAutoFit/>
          </a:bodyPr>
          <a:lstStyle/>
          <a:p>
            <a:pPr>
              <a:lnSpc>
                <a:spcPts val="8000"/>
              </a:lnSpc>
            </a:pPr>
            <a:r>
              <a:rPr lang="en-US" sz="8000">
                <a:solidFill>
                  <a:srgbClr val="FFFFFF"/>
                </a:solidFill>
                <a:latin typeface="Public Sans Medium"/>
              </a:rPr>
              <a:t>2nd Approach: LSTM</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AutoShape 2" id="2"/>
          <p:cNvSpPr/>
          <p:nvPr/>
        </p:nvSpPr>
        <p:spPr>
          <a:xfrm rot="0">
            <a:off x="0" y="14834"/>
            <a:ext cx="18288000" cy="1702614"/>
          </a:xfrm>
          <a:prstGeom prst="rect">
            <a:avLst/>
          </a:prstGeom>
          <a:solidFill>
            <a:srgbClr val="191E37"/>
          </a:solidFill>
        </p:spPr>
      </p:sp>
      <p:sp>
        <p:nvSpPr>
          <p:cNvPr name="Freeform 3" id="3"/>
          <p:cNvSpPr/>
          <p:nvPr/>
        </p:nvSpPr>
        <p:spPr>
          <a:xfrm flipH="false" flipV="false" rot="0">
            <a:off x="0" y="1717448"/>
            <a:ext cx="18288000" cy="8569552"/>
          </a:xfrm>
          <a:custGeom>
            <a:avLst/>
            <a:gdLst/>
            <a:ahLst/>
            <a:cxnLst/>
            <a:rect r="r" b="b" t="t" l="l"/>
            <a:pathLst>
              <a:path h="8569552" w="18288000">
                <a:moveTo>
                  <a:pt x="0" y="0"/>
                </a:moveTo>
                <a:lnTo>
                  <a:pt x="18288000" y="0"/>
                </a:lnTo>
                <a:lnTo>
                  <a:pt x="18288000" y="8569552"/>
                </a:lnTo>
                <a:lnTo>
                  <a:pt x="0" y="8569552"/>
                </a:lnTo>
                <a:lnTo>
                  <a:pt x="0" y="0"/>
                </a:lnTo>
                <a:close/>
              </a:path>
            </a:pathLst>
          </a:custGeom>
          <a:blipFill>
            <a:blip r:embed="rId2"/>
            <a:stretch>
              <a:fillRect l="-2002" t="-106197" r="0" b="-73772"/>
            </a:stretch>
          </a:blipFill>
        </p:spPr>
      </p:sp>
      <p:sp>
        <p:nvSpPr>
          <p:cNvPr name="Freeform 4" id="4"/>
          <p:cNvSpPr/>
          <p:nvPr/>
        </p:nvSpPr>
        <p:spPr>
          <a:xfrm flipH="false" flipV="false" rot="0">
            <a:off x="6436800" y="3585054"/>
            <a:ext cx="11832150" cy="4540588"/>
          </a:xfrm>
          <a:custGeom>
            <a:avLst/>
            <a:gdLst/>
            <a:ahLst/>
            <a:cxnLst/>
            <a:rect r="r" b="b" t="t" l="l"/>
            <a:pathLst>
              <a:path h="4540588" w="11832150">
                <a:moveTo>
                  <a:pt x="0" y="0"/>
                </a:moveTo>
                <a:lnTo>
                  <a:pt x="11832150" y="0"/>
                </a:lnTo>
                <a:lnTo>
                  <a:pt x="11832150" y="4540587"/>
                </a:lnTo>
                <a:lnTo>
                  <a:pt x="0" y="4540587"/>
                </a:lnTo>
                <a:lnTo>
                  <a:pt x="0" y="0"/>
                </a:lnTo>
                <a:close/>
              </a:path>
            </a:pathLst>
          </a:custGeom>
          <a:blipFill>
            <a:blip r:embed="rId3"/>
            <a:stretch>
              <a:fillRect l="0" t="0" r="0" b="0"/>
            </a:stretch>
          </a:blipFill>
        </p:spPr>
      </p:sp>
      <p:sp>
        <p:nvSpPr>
          <p:cNvPr name="Freeform 5" id="5"/>
          <p:cNvSpPr/>
          <p:nvPr/>
        </p:nvSpPr>
        <p:spPr>
          <a:xfrm flipH="false" flipV="false" rot="0">
            <a:off x="0" y="1717448"/>
            <a:ext cx="6436800" cy="8569552"/>
          </a:xfrm>
          <a:custGeom>
            <a:avLst/>
            <a:gdLst/>
            <a:ahLst/>
            <a:cxnLst/>
            <a:rect r="r" b="b" t="t" l="l"/>
            <a:pathLst>
              <a:path h="8569552" w="6436800">
                <a:moveTo>
                  <a:pt x="0" y="0"/>
                </a:moveTo>
                <a:lnTo>
                  <a:pt x="6436800" y="0"/>
                </a:lnTo>
                <a:lnTo>
                  <a:pt x="6436800" y="8569552"/>
                </a:lnTo>
                <a:lnTo>
                  <a:pt x="0" y="8569552"/>
                </a:lnTo>
                <a:lnTo>
                  <a:pt x="0" y="0"/>
                </a:lnTo>
                <a:close/>
              </a:path>
            </a:pathLst>
          </a:custGeom>
          <a:blipFill>
            <a:blip r:embed="rId4"/>
            <a:stretch>
              <a:fillRect l="0" t="0" r="0" b="0"/>
            </a:stretch>
          </a:blipFill>
        </p:spPr>
      </p:sp>
      <p:sp>
        <p:nvSpPr>
          <p:cNvPr name="TextBox 6" id="6"/>
          <p:cNvSpPr txBox="true"/>
          <p:nvPr/>
        </p:nvSpPr>
        <p:spPr>
          <a:xfrm rot="0">
            <a:off x="6741387" y="2260194"/>
            <a:ext cx="11401249" cy="894084"/>
          </a:xfrm>
          <a:prstGeom prst="rect">
            <a:avLst/>
          </a:prstGeom>
        </p:spPr>
        <p:txBody>
          <a:bodyPr anchor="t" rtlCol="false" tIns="0" lIns="0" bIns="0" rIns="0">
            <a:spAutoFit/>
          </a:bodyPr>
          <a:lstStyle/>
          <a:p>
            <a:pPr algn="ctr">
              <a:lnSpc>
                <a:spcPts val="6700"/>
              </a:lnSpc>
              <a:spcBef>
                <a:spcPct val="0"/>
              </a:spcBef>
            </a:pPr>
            <a:r>
              <a:rPr lang="en-US" sz="6700">
                <a:solidFill>
                  <a:srgbClr val="000000"/>
                </a:solidFill>
                <a:latin typeface="Cormorant Garamond Medium"/>
              </a:rPr>
              <a:t>OUT_OF_SAMPLE_II_TESTING</a:t>
            </a:r>
          </a:p>
        </p:txBody>
      </p:sp>
      <p:sp>
        <p:nvSpPr>
          <p:cNvPr name="TextBox 7" id="7"/>
          <p:cNvSpPr txBox="true"/>
          <p:nvPr/>
        </p:nvSpPr>
        <p:spPr>
          <a:xfrm rot="0">
            <a:off x="4202515" y="393066"/>
            <a:ext cx="10131051" cy="1079500"/>
          </a:xfrm>
          <a:prstGeom prst="rect">
            <a:avLst/>
          </a:prstGeom>
        </p:spPr>
        <p:txBody>
          <a:bodyPr anchor="t" rtlCol="false" tIns="0" lIns="0" bIns="0" rIns="0">
            <a:spAutoFit/>
          </a:bodyPr>
          <a:lstStyle/>
          <a:p>
            <a:pPr>
              <a:lnSpc>
                <a:spcPts val="8000"/>
              </a:lnSpc>
            </a:pPr>
            <a:r>
              <a:rPr lang="en-US" sz="8000">
                <a:solidFill>
                  <a:srgbClr val="FFFFFF"/>
                </a:solidFill>
                <a:latin typeface="Public Sans Medium"/>
              </a:rPr>
              <a:t>2nd Approach: LSTM</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AutoShape 2" id="2"/>
          <p:cNvSpPr/>
          <p:nvPr/>
        </p:nvSpPr>
        <p:spPr>
          <a:xfrm rot="0">
            <a:off x="0" y="14834"/>
            <a:ext cx="18288000" cy="1702614"/>
          </a:xfrm>
          <a:prstGeom prst="rect">
            <a:avLst/>
          </a:prstGeom>
          <a:solidFill>
            <a:srgbClr val="191E37"/>
          </a:solidFill>
        </p:spPr>
      </p:sp>
      <p:sp>
        <p:nvSpPr>
          <p:cNvPr name="Freeform 3" id="3"/>
          <p:cNvSpPr/>
          <p:nvPr/>
        </p:nvSpPr>
        <p:spPr>
          <a:xfrm flipH="false" flipV="false" rot="0">
            <a:off x="0" y="1717448"/>
            <a:ext cx="18288000" cy="8569552"/>
          </a:xfrm>
          <a:custGeom>
            <a:avLst/>
            <a:gdLst/>
            <a:ahLst/>
            <a:cxnLst/>
            <a:rect r="r" b="b" t="t" l="l"/>
            <a:pathLst>
              <a:path h="8569552" w="18288000">
                <a:moveTo>
                  <a:pt x="0" y="0"/>
                </a:moveTo>
                <a:lnTo>
                  <a:pt x="18288000" y="0"/>
                </a:lnTo>
                <a:lnTo>
                  <a:pt x="18288000" y="8569552"/>
                </a:lnTo>
                <a:lnTo>
                  <a:pt x="0" y="8569552"/>
                </a:lnTo>
                <a:lnTo>
                  <a:pt x="0" y="0"/>
                </a:lnTo>
                <a:close/>
              </a:path>
            </a:pathLst>
          </a:custGeom>
          <a:blipFill>
            <a:blip r:embed="rId2"/>
            <a:stretch>
              <a:fillRect l="0" t="-94918" r="0" b="-79554"/>
            </a:stretch>
          </a:blipFill>
        </p:spPr>
      </p:sp>
      <p:sp>
        <p:nvSpPr>
          <p:cNvPr name="Freeform 4" id="4"/>
          <p:cNvSpPr/>
          <p:nvPr/>
        </p:nvSpPr>
        <p:spPr>
          <a:xfrm flipH="false" flipV="false" rot="0">
            <a:off x="12303904" y="2556259"/>
            <a:ext cx="5984096" cy="5174483"/>
          </a:xfrm>
          <a:custGeom>
            <a:avLst/>
            <a:gdLst/>
            <a:ahLst/>
            <a:cxnLst/>
            <a:rect r="r" b="b" t="t" l="l"/>
            <a:pathLst>
              <a:path h="5174483" w="5984096">
                <a:moveTo>
                  <a:pt x="0" y="0"/>
                </a:moveTo>
                <a:lnTo>
                  <a:pt x="5984096" y="0"/>
                </a:lnTo>
                <a:lnTo>
                  <a:pt x="5984096" y="5174482"/>
                </a:lnTo>
                <a:lnTo>
                  <a:pt x="0" y="5174482"/>
                </a:lnTo>
                <a:lnTo>
                  <a:pt x="0" y="0"/>
                </a:lnTo>
                <a:close/>
              </a:path>
            </a:pathLst>
          </a:custGeom>
          <a:blipFill>
            <a:blip r:embed="rId3"/>
            <a:stretch>
              <a:fillRect l="0" t="0" r="0" b="0"/>
            </a:stretch>
          </a:blipFill>
        </p:spPr>
      </p:sp>
      <p:sp>
        <p:nvSpPr>
          <p:cNvPr name="TextBox 5" id="5"/>
          <p:cNvSpPr txBox="true"/>
          <p:nvPr/>
        </p:nvSpPr>
        <p:spPr>
          <a:xfrm rot="0">
            <a:off x="2694650" y="393066"/>
            <a:ext cx="12601302" cy="1079500"/>
          </a:xfrm>
          <a:prstGeom prst="rect">
            <a:avLst/>
          </a:prstGeom>
        </p:spPr>
        <p:txBody>
          <a:bodyPr anchor="t" rtlCol="false" tIns="0" lIns="0" bIns="0" rIns="0">
            <a:spAutoFit/>
          </a:bodyPr>
          <a:lstStyle/>
          <a:p>
            <a:pPr>
              <a:lnSpc>
                <a:spcPts val="8000"/>
              </a:lnSpc>
            </a:pPr>
            <a:r>
              <a:rPr lang="en-US" sz="8000">
                <a:solidFill>
                  <a:srgbClr val="FFFFFF"/>
                </a:solidFill>
                <a:latin typeface="Public Sans Medium"/>
              </a:rPr>
              <a:t>3rd Approach: Conv LSTM</a:t>
            </a:r>
          </a:p>
        </p:txBody>
      </p:sp>
      <p:sp>
        <p:nvSpPr>
          <p:cNvPr name="TextBox 6" id="6"/>
          <p:cNvSpPr txBox="true"/>
          <p:nvPr/>
        </p:nvSpPr>
        <p:spPr>
          <a:xfrm rot="0">
            <a:off x="221494" y="1765073"/>
            <a:ext cx="12722632" cy="8759958"/>
          </a:xfrm>
          <a:prstGeom prst="rect">
            <a:avLst/>
          </a:prstGeom>
        </p:spPr>
        <p:txBody>
          <a:bodyPr anchor="t" rtlCol="false" tIns="0" lIns="0" bIns="0" rIns="0">
            <a:spAutoFit/>
          </a:bodyPr>
          <a:lstStyle/>
          <a:p>
            <a:pPr algn="just">
              <a:lnSpc>
                <a:spcPts val="2384"/>
              </a:lnSpc>
              <a:spcBef>
                <a:spcPct val="0"/>
              </a:spcBef>
            </a:pPr>
            <a:r>
              <a:rPr lang="en-US" sz="2384">
                <a:solidFill>
                  <a:srgbClr val="FFFFFF"/>
                </a:solidFill>
                <a:latin typeface="Cormorant Garamond Medium"/>
              </a:rPr>
              <a:t>M</a:t>
            </a:r>
            <a:r>
              <a:rPr lang="en-US" sz="2384">
                <a:solidFill>
                  <a:srgbClr val="FFFFFF"/>
                </a:solidFill>
                <a:latin typeface="Cormorant Garamond Medium"/>
              </a:rPr>
              <a:t>odel Architecture:</a:t>
            </a:r>
          </a:p>
          <a:p>
            <a:pPr algn="just" marL="514884" indent="-257442" lvl="1">
              <a:lnSpc>
                <a:spcPts val="2384"/>
              </a:lnSpc>
              <a:spcBef>
                <a:spcPct val="0"/>
              </a:spcBef>
              <a:buFont typeface="Arial"/>
              <a:buChar char="•"/>
            </a:pPr>
            <a:r>
              <a:rPr lang="en-US" sz="2384">
                <a:solidFill>
                  <a:srgbClr val="FFFFFF"/>
                </a:solidFill>
                <a:latin typeface="Cormorant Garamond Medium"/>
              </a:rPr>
              <a:t>Conv1D Layer:</a:t>
            </a:r>
          </a:p>
          <a:p>
            <a:pPr algn="just" marL="1029769" indent="-343256" lvl="2">
              <a:lnSpc>
                <a:spcPts val="2384"/>
              </a:lnSpc>
              <a:spcBef>
                <a:spcPct val="0"/>
              </a:spcBef>
              <a:buFont typeface="Arial"/>
              <a:buChar char="⚬"/>
            </a:pPr>
            <a:r>
              <a:rPr lang="en-US" sz="2384">
                <a:solidFill>
                  <a:srgbClr val="FFFFFF"/>
                </a:solidFill>
                <a:latin typeface="Cormorant Garamond Medium"/>
              </a:rPr>
              <a:t>64 filters, kernel_size=1, input_shape=(time_steps, features).</a:t>
            </a:r>
          </a:p>
          <a:p>
            <a:pPr algn="just" marL="514884" indent="-257442" lvl="1">
              <a:lnSpc>
                <a:spcPts val="2384"/>
              </a:lnSpc>
              <a:spcBef>
                <a:spcPct val="0"/>
              </a:spcBef>
              <a:buFont typeface="Arial"/>
              <a:buChar char="•"/>
            </a:pPr>
            <a:r>
              <a:rPr lang="en-US" sz="2384">
                <a:solidFill>
                  <a:srgbClr val="FFFFFF"/>
                </a:solidFill>
                <a:latin typeface="Cormorant Garamond Medium"/>
              </a:rPr>
              <a:t>LSTM Layer:</a:t>
            </a:r>
          </a:p>
          <a:p>
            <a:pPr algn="just" marL="1029769" indent="-343256" lvl="2">
              <a:lnSpc>
                <a:spcPts val="2384"/>
              </a:lnSpc>
              <a:spcBef>
                <a:spcPct val="0"/>
              </a:spcBef>
              <a:buFont typeface="Arial"/>
              <a:buChar char="⚬"/>
            </a:pPr>
            <a:r>
              <a:rPr lang="en-US" sz="2384">
                <a:solidFill>
                  <a:srgbClr val="FFFFFF"/>
                </a:solidFill>
                <a:latin typeface="Cormorant Garamond Medium"/>
              </a:rPr>
              <a:t>50 units, ReLU activation.</a:t>
            </a:r>
          </a:p>
          <a:p>
            <a:pPr algn="just" marL="514884" indent="-257442" lvl="1">
              <a:lnSpc>
                <a:spcPts val="2384"/>
              </a:lnSpc>
              <a:spcBef>
                <a:spcPct val="0"/>
              </a:spcBef>
              <a:buFont typeface="Arial"/>
              <a:buChar char="•"/>
            </a:pPr>
            <a:r>
              <a:rPr lang="en-US" sz="2384">
                <a:solidFill>
                  <a:srgbClr val="FFFFFF"/>
                </a:solidFill>
                <a:latin typeface="Cormorant Garamond Medium"/>
              </a:rPr>
              <a:t>Dense Layer:</a:t>
            </a:r>
          </a:p>
          <a:p>
            <a:pPr algn="just" marL="1029769" indent="-343256" lvl="2">
              <a:lnSpc>
                <a:spcPts val="2384"/>
              </a:lnSpc>
              <a:spcBef>
                <a:spcPct val="0"/>
              </a:spcBef>
              <a:buFont typeface="Arial"/>
              <a:buChar char="⚬"/>
            </a:pPr>
            <a:r>
              <a:rPr lang="en-US" sz="2384">
                <a:solidFill>
                  <a:srgbClr val="FFFFFF"/>
                </a:solidFill>
                <a:latin typeface="Cormorant Garamond Medium"/>
              </a:rPr>
              <a:t>1 neuron for regression.</a:t>
            </a:r>
          </a:p>
          <a:p>
            <a:pPr algn="just">
              <a:lnSpc>
                <a:spcPts val="2384"/>
              </a:lnSpc>
              <a:spcBef>
                <a:spcPct val="0"/>
              </a:spcBef>
            </a:pPr>
            <a:r>
              <a:rPr lang="en-US" sz="2384">
                <a:solidFill>
                  <a:srgbClr val="FFFFFF"/>
                </a:solidFill>
                <a:latin typeface="Cormorant Garamond Medium"/>
              </a:rPr>
              <a:t>Training Configuration:</a:t>
            </a:r>
          </a:p>
          <a:p>
            <a:pPr algn="just" marL="514884" indent="-257442" lvl="1">
              <a:lnSpc>
                <a:spcPts val="2384"/>
              </a:lnSpc>
              <a:spcBef>
                <a:spcPct val="0"/>
              </a:spcBef>
              <a:buFont typeface="Arial"/>
              <a:buChar char="•"/>
            </a:pPr>
            <a:r>
              <a:rPr lang="en-US" sz="2384">
                <a:solidFill>
                  <a:srgbClr val="FFFFFF"/>
                </a:solidFill>
                <a:latin typeface="Cormorant Garamond Medium"/>
              </a:rPr>
              <a:t>Optimizer: Adam</a:t>
            </a:r>
          </a:p>
          <a:p>
            <a:pPr algn="just" marL="514884" indent="-257442" lvl="1">
              <a:lnSpc>
                <a:spcPts val="2384"/>
              </a:lnSpc>
              <a:spcBef>
                <a:spcPct val="0"/>
              </a:spcBef>
              <a:buFont typeface="Arial"/>
              <a:buChar char="•"/>
            </a:pPr>
            <a:r>
              <a:rPr lang="en-US" sz="2384">
                <a:solidFill>
                  <a:srgbClr val="FFFFFF"/>
                </a:solidFill>
                <a:latin typeface="Cormorant Garamond Medium"/>
              </a:rPr>
              <a:t>Loss Function: MSE</a:t>
            </a:r>
          </a:p>
          <a:p>
            <a:pPr algn="just" marL="514884" indent="-257442" lvl="1">
              <a:lnSpc>
                <a:spcPts val="2384"/>
              </a:lnSpc>
              <a:spcBef>
                <a:spcPct val="0"/>
              </a:spcBef>
              <a:buFont typeface="Arial"/>
              <a:buChar char="•"/>
            </a:pPr>
            <a:r>
              <a:rPr lang="en-US" sz="2384">
                <a:solidFill>
                  <a:srgbClr val="FFFFFF"/>
                </a:solidFill>
                <a:latin typeface="Cormorant Garamond Medium"/>
              </a:rPr>
              <a:t>Metrics: MAE, MSE</a:t>
            </a:r>
          </a:p>
          <a:p>
            <a:pPr algn="just" marL="514884" indent="-257442" lvl="1">
              <a:lnSpc>
                <a:spcPts val="2384"/>
              </a:lnSpc>
              <a:spcBef>
                <a:spcPct val="0"/>
              </a:spcBef>
              <a:buFont typeface="Arial"/>
              <a:buChar char="•"/>
            </a:pPr>
            <a:r>
              <a:rPr lang="en-US" sz="2384">
                <a:solidFill>
                  <a:srgbClr val="FFFFFF"/>
                </a:solidFill>
                <a:latin typeface="Cormorant Garamond Medium"/>
              </a:rPr>
              <a:t>Epochs: 15</a:t>
            </a:r>
          </a:p>
          <a:p>
            <a:pPr algn="just" marL="514884" indent="-257442" lvl="1">
              <a:lnSpc>
                <a:spcPts val="2384"/>
              </a:lnSpc>
              <a:spcBef>
                <a:spcPct val="0"/>
              </a:spcBef>
              <a:buFont typeface="Arial"/>
              <a:buChar char="•"/>
            </a:pPr>
            <a:r>
              <a:rPr lang="en-US" sz="2384">
                <a:solidFill>
                  <a:srgbClr val="FFFFFF"/>
                </a:solidFill>
                <a:latin typeface="Cormorant Garamond Medium"/>
              </a:rPr>
              <a:t>Batch Size: 8</a:t>
            </a:r>
          </a:p>
          <a:p>
            <a:pPr algn="just" marL="514884" indent="-257442" lvl="1">
              <a:lnSpc>
                <a:spcPts val="2384"/>
              </a:lnSpc>
              <a:spcBef>
                <a:spcPct val="0"/>
              </a:spcBef>
              <a:buFont typeface="Arial"/>
              <a:buChar char="•"/>
            </a:pPr>
            <a:r>
              <a:rPr lang="en-US" sz="2384">
                <a:solidFill>
                  <a:srgbClr val="FFFFFF"/>
                </a:solidFill>
                <a:latin typeface="Cormorant Garamond Medium"/>
              </a:rPr>
              <a:t>Validation Split: 10%</a:t>
            </a:r>
          </a:p>
          <a:p>
            <a:pPr algn="just" marL="514884" indent="-257442" lvl="1">
              <a:lnSpc>
                <a:spcPts val="2384"/>
              </a:lnSpc>
              <a:spcBef>
                <a:spcPct val="0"/>
              </a:spcBef>
              <a:buFont typeface="Arial"/>
              <a:buChar char="•"/>
            </a:pPr>
            <a:r>
              <a:rPr lang="en-US" sz="2384">
                <a:solidFill>
                  <a:srgbClr val="FFFFFF"/>
                </a:solidFill>
                <a:latin typeface="Cormorant Garamond Medium"/>
              </a:rPr>
              <a:t>Callbacks: Learning rate reduction</a:t>
            </a:r>
          </a:p>
          <a:p>
            <a:pPr algn="just">
              <a:lnSpc>
                <a:spcPts val="2384"/>
              </a:lnSpc>
              <a:spcBef>
                <a:spcPct val="0"/>
              </a:spcBef>
            </a:pPr>
            <a:r>
              <a:rPr lang="en-US" sz="2384">
                <a:solidFill>
                  <a:srgbClr val="FFFFFF"/>
                </a:solidFill>
                <a:latin typeface="Cormorant Garamond Medium"/>
              </a:rPr>
              <a:t>Explainability:</a:t>
            </a:r>
          </a:p>
          <a:p>
            <a:pPr algn="just" marL="514884" indent="-257442" lvl="1">
              <a:lnSpc>
                <a:spcPts val="2384"/>
              </a:lnSpc>
              <a:spcBef>
                <a:spcPct val="0"/>
              </a:spcBef>
              <a:buFont typeface="Arial"/>
              <a:buChar char="•"/>
            </a:pPr>
            <a:r>
              <a:rPr lang="en-US" sz="2384">
                <a:solidFill>
                  <a:srgbClr val="FFFFFF"/>
                </a:solidFill>
                <a:latin typeface="Cormorant Garamond Medium"/>
              </a:rPr>
              <a:t>Conv1D: Captures local patterns.</a:t>
            </a:r>
          </a:p>
          <a:p>
            <a:pPr algn="just" marL="514884" indent="-257442" lvl="1">
              <a:lnSpc>
                <a:spcPts val="2384"/>
              </a:lnSpc>
              <a:spcBef>
                <a:spcPct val="0"/>
              </a:spcBef>
              <a:buFont typeface="Arial"/>
              <a:buChar char="•"/>
            </a:pPr>
            <a:r>
              <a:rPr lang="en-US" sz="2384">
                <a:solidFill>
                  <a:srgbClr val="FFFFFF"/>
                </a:solidFill>
                <a:latin typeface="Cormorant Garamond Medium"/>
              </a:rPr>
              <a:t>LSTM: Processes sequential information.</a:t>
            </a:r>
          </a:p>
          <a:p>
            <a:pPr algn="just" marL="514884" indent="-257442" lvl="1">
              <a:lnSpc>
                <a:spcPts val="2384"/>
              </a:lnSpc>
              <a:spcBef>
                <a:spcPct val="0"/>
              </a:spcBef>
              <a:buFont typeface="Arial"/>
              <a:buChar char="•"/>
            </a:pPr>
            <a:r>
              <a:rPr lang="en-US" sz="2384">
                <a:solidFill>
                  <a:srgbClr val="FFFFFF"/>
                </a:solidFill>
                <a:latin typeface="Cormorant Garamond Medium"/>
              </a:rPr>
              <a:t>Dense Layer: Produces final output.</a:t>
            </a:r>
          </a:p>
          <a:p>
            <a:pPr algn="just">
              <a:lnSpc>
                <a:spcPts val="2384"/>
              </a:lnSpc>
              <a:spcBef>
                <a:spcPct val="0"/>
              </a:spcBef>
            </a:pPr>
            <a:r>
              <a:rPr lang="en-US" sz="2384">
                <a:solidFill>
                  <a:srgbClr val="FFFFFF"/>
                </a:solidFill>
                <a:latin typeface="Cormorant Garamond Medium"/>
              </a:rPr>
              <a:t>Pros and Cons:</a:t>
            </a:r>
          </a:p>
          <a:p>
            <a:pPr algn="just">
              <a:lnSpc>
                <a:spcPts val="2384"/>
              </a:lnSpc>
              <a:spcBef>
                <a:spcPct val="0"/>
              </a:spcBef>
            </a:pPr>
            <a:r>
              <a:rPr lang="en-US" sz="2384">
                <a:solidFill>
                  <a:srgbClr val="FFFFFF"/>
                </a:solidFill>
                <a:latin typeface="Cormorant Garamond Medium"/>
              </a:rPr>
              <a:t>Pros:</a:t>
            </a:r>
          </a:p>
          <a:p>
            <a:pPr algn="just" marL="514884" indent="-257442" lvl="1">
              <a:lnSpc>
                <a:spcPts val="2384"/>
              </a:lnSpc>
              <a:spcBef>
                <a:spcPct val="0"/>
              </a:spcBef>
              <a:buFont typeface="Arial"/>
              <a:buChar char="•"/>
            </a:pPr>
            <a:r>
              <a:rPr lang="en-US" sz="2384">
                <a:solidFill>
                  <a:srgbClr val="FFFFFF"/>
                </a:solidFill>
                <a:latin typeface="Cormorant Garamond Medium"/>
              </a:rPr>
              <a:t>Effective for capturing local and temporal patterns.</a:t>
            </a:r>
          </a:p>
          <a:p>
            <a:pPr algn="just" marL="514884" indent="-257442" lvl="1">
              <a:lnSpc>
                <a:spcPts val="2384"/>
              </a:lnSpc>
              <a:spcBef>
                <a:spcPct val="0"/>
              </a:spcBef>
              <a:buFont typeface="Arial"/>
              <a:buChar char="•"/>
            </a:pPr>
            <a:r>
              <a:rPr lang="en-US" sz="2384">
                <a:solidFill>
                  <a:srgbClr val="FFFFFF"/>
                </a:solidFill>
                <a:latin typeface="Cormorant Garamond Medium"/>
              </a:rPr>
              <a:t>Adaptive learning rates with Adam.</a:t>
            </a:r>
          </a:p>
          <a:p>
            <a:pPr algn="just" marL="514884" indent="-257442" lvl="1">
              <a:lnSpc>
                <a:spcPts val="2384"/>
              </a:lnSpc>
              <a:spcBef>
                <a:spcPct val="0"/>
              </a:spcBef>
              <a:buFont typeface="Arial"/>
              <a:buChar char="•"/>
            </a:pPr>
            <a:r>
              <a:rPr lang="en-US" sz="2384">
                <a:solidFill>
                  <a:srgbClr val="FFFFFF"/>
                </a:solidFill>
                <a:latin typeface="Cormorant Garamond Medium"/>
              </a:rPr>
              <a:t>Configurable for regression tasks.</a:t>
            </a:r>
          </a:p>
          <a:p>
            <a:pPr algn="just">
              <a:lnSpc>
                <a:spcPts val="2384"/>
              </a:lnSpc>
              <a:spcBef>
                <a:spcPct val="0"/>
              </a:spcBef>
            </a:pPr>
            <a:r>
              <a:rPr lang="en-US" sz="2384">
                <a:solidFill>
                  <a:srgbClr val="FFFFFF"/>
                </a:solidFill>
                <a:latin typeface="Cormorant Garamond Medium"/>
              </a:rPr>
              <a:t>Cons:</a:t>
            </a:r>
          </a:p>
          <a:p>
            <a:pPr algn="just" marL="514884" indent="-257442" lvl="1">
              <a:lnSpc>
                <a:spcPts val="2384"/>
              </a:lnSpc>
              <a:spcBef>
                <a:spcPct val="0"/>
              </a:spcBef>
              <a:buFont typeface="Arial"/>
              <a:buChar char="•"/>
            </a:pPr>
            <a:r>
              <a:rPr lang="en-US" sz="2384">
                <a:solidFill>
                  <a:srgbClr val="FFFFFF"/>
                </a:solidFill>
                <a:latin typeface="Cormorant Garamond Medium"/>
              </a:rPr>
              <a:t>Computational complexity.</a:t>
            </a:r>
          </a:p>
          <a:p>
            <a:pPr algn="just" marL="514884" indent="-257442" lvl="1">
              <a:lnSpc>
                <a:spcPts val="2384"/>
              </a:lnSpc>
              <a:spcBef>
                <a:spcPct val="0"/>
              </a:spcBef>
              <a:buFont typeface="Arial"/>
              <a:buChar char="•"/>
            </a:pPr>
            <a:r>
              <a:rPr lang="en-US" sz="2384">
                <a:solidFill>
                  <a:srgbClr val="FFFFFF"/>
                </a:solidFill>
                <a:latin typeface="Cormorant Garamond Medium"/>
              </a:rPr>
              <a:t>Requires careful hyperparameter tuning.</a:t>
            </a:r>
          </a:p>
          <a:p>
            <a:pPr algn="just" marL="514884" indent="-257442" lvl="1">
              <a:lnSpc>
                <a:spcPts val="2384"/>
              </a:lnSpc>
              <a:spcBef>
                <a:spcPct val="0"/>
              </a:spcBef>
              <a:buFont typeface="Arial"/>
              <a:buChar char="•"/>
            </a:pPr>
            <a:r>
              <a:rPr lang="en-US" sz="2384">
                <a:solidFill>
                  <a:srgbClr val="FFFFFF"/>
                </a:solidFill>
                <a:latin typeface="Cormorant Garamond Medium"/>
              </a:rPr>
              <a:t>Limited context for very long-term dependencies.</a:t>
            </a:r>
          </a:p>
          <a:p>
            <a:pPr algn="just">
              <a:lnSpc>
                <a:spcPts val="2384"/>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AutoShape 2" id="2"/>
          <p:cNvSpPr/>
          <p:nvPr/>
        </p:nvSpPr>
        <p:spPr>
          <a:xfrm rot="0">
            <a:off x="0" y="14834"/>
            <a:ext cx="18288000" cy="1702614"/>
          </a:xfrm>
          <a:prstGeom prst="rect">
            <a:avLst/>
          </a:prstGeom>
          <a:solidFill>
            <a:srgbClr val="191E37"/>
          </a:solidFill>
        </p:spPr>
      </p:sp>
      <p:sp>
        <p:nvSpPr>
          <p:cNvPr name="Freeform 3" id="3"/>
          <p:cNvSpPr/>
          <p:nvPr/>
        </p:nvSpPr>
        <p:spPr>
          <a:xfrm flipH="false" flipV="false" rot="0">
            <a:off x="0" y="1717448"/>
            <a:ext cx="18288000" cy="8569552"/>
          </a:xfrm>
          <a:custGeom>
            <a:avLst/>
            <a:gdLst/>
            <a:ahLst/>
            <a:cxnLst/>
            <a:rect r="r" b="b" t="t" l="l"/>
            <a:pathLst>
              <a:path h="8569552" w="18288000">
                <a:moveTo>
                  <a:pt x="0" y="0"/>
                </a:moveTo>
                <a:lnTo>
                  <a:pt x="18288000" y="0"/>
                </a:lnTo>
                <a:lnTo>
                  <a:pt x="18288000" y="8569552"/>
                </a:lnTo>
                <a:lnTo>
                  <a:pt x="0" y="8569552"/>
                </a:lnTo>
                <a:lnTo>
                  <a:pt x="0" y="0"/>
                </a:lnTo>
                <a:close/>
              </a:path>
            </a:pathLst>
          </a:custGeom>
          <a:blipFill>
            <a:blip r:embed="rId2"/>
            <a:stretch>
              <a:fillRect l="0" t="-94918" r="0" b="-79554"/>
            </a:stretch>
          </a:blipFill>
        </p:spPr>
      </p:sp>
      <p:sp>
        <p:nvSpPr>
          <p:cNvPr name="TextBox 4" id="4"/>
          <p:cNvSpPr txBox="true"/>
          <p:nvPr/>
        </p:nvSpPr>
        <p:spPr>
          <a:xfrm rot="0">
            <a:off x="1708826" y="2098411"/>
            <a:ext cx="16319167" cy="8188589"/>
          </a:xfrm>
          <a:prstGeom prst="rect">
            <a:avLst/>
          </a:prstGeom>
        </p:spPr>
        <p:txBody>
          <a:bodyPr anchor="t" rtlCol="false" tIns="0" lIns="0" bIns="0" rIns="0">
            <a:spAutoFit/>
          </a:bodyPr>
          <a:lstStyle/>
          <a:p>
            <a:pPr algn="just">
              <a:lnSpc>
                <a:spcPts val="4485"/>
              </a:lnSpc>
            </a:pPr>
            <a:r>
              <a:rPr lang="en-US" sz="4485">
                <a:solidFill>
                  <a:srgbClr val="FFFFFF"/>
                </a:solidFill>
                <a:latin typeface="Cormorant Garamond Medium"/>
              </a:rPr>
              <a:t>Enhancing BTC Prediction with ConvLSTM</a:t>
            </a:r>
          </a:p>
          <a:p>
            <a:pPr algn="just">
              <a:lnSpc>
                <a:spcPts val="4285"/>
              </a:lnSpc>
            </a:pPr>
          </a:p>
          <a:p>
            <a:pPr algn="just">
              <a:lnSpc>
                <a:spcPts val="4285"/>
              </a:lnSpc>
            </a:pPr>
            <a:r>
              <a:rPr lang="en-US" sz="4285">
                <a:solidFill>
                  <a:srgbClr val="FFFFFF"/>
                </a:solidFill>
                <a:latin typeface="Cormorant Garamond Medium"/>
              </a:rPr>
              <a:t>In BTC prediction, while LSTMs excel at capturing temporal dependencies, their struggle with spatial patterns limits accuracy. </a:t>
            </a:r>
          </a:p>
          <a:p>
            <a:pPr algn="just">
              <a:lnSpc>
                <a:spcPts val="4285"/>
              </a:lnSpc>
            </a:pPr>
          </a:p>
          <a:p>
            <a:pPr algn="just">
              <a:lnSpc>
                <a:spcPts val="4285"/>
              </a:lnSpc>
            </a:pPr>
            <a:r>
              <a:rPr lang="en-US" sz="4285">
                <a:solidFill>
                  <a:srgbClr val="FFFFFF"/>
                </a:solidFill>
                <a:latin typeface="Cormorant Garamond Medium"/>
              </a:rPr>
              <a:t>Transitioning to ConvLSTM, leveraging convolutional operations and filters, addresses these limitations. </a:t>
            </a:r>
          </a:p>
          <a:p>
            <a:pPr algn="just">
              <a:lnSpc>
                <a:spcPts val="4285"/>
              </a:lnSpc>
            </a:pPr>
          </a:p>
          <a:p>
            <a:pPr algn="just">
              <a:lnSpc>
                <a:spcPts val="4285"/>
              </a:lnSpc>
            </a:pPr>
            <a:r>
              <a:rPr lang="en-US" sz="4285">
                <a:solidFill>
                  <a:srgbClr val="FFFFFF"/>
                </a:solidFill>
                <a:latin typeface="Cormorant Garamond Medium"/>
              </a:rPr>
              <a:t>This enhances feature extraction, allowing simultaneous capture of temporal and spatial dependencies for more accurate and adaptable BTC price predictions. </a:t>
            </a:r>
          </a:p>
          <a:p>
            <a:pPr algn="just">
              <a:lnSpc>
                <a:spcPts val="4285"/>
              </a:lnSpc>
            </a:pPr>
          </a:p>
          <a:p>
            <a:pPr algn="just">
              <a:lnSpc>
                <a:spcPts val="4285"/>
              </a:lnSpc>
            </a:pPr>
            <a:r>
              <a:rPr lang="en-US" sz="4285">
                <a:solidFill>
                  <a:srgbClr val="FFFFFF"/>
                </a:solidFill>
                <a:latin typeface="Cormorant Garamond Medium"/>
              </a:rPr>
              <a:t>The move signifies a commitment to refining models based on the unique characteristics of cryptocurrency market dynamics.</a:t>
            </a:r>
          </a:p>
          <a:p>
            <a:pPr algn="just">
              <a:lnSpc>
                <a:spcPts val="4285"/>
              </a:lnSpc>
              <a:spcBef>
                <a:spcPct val="0"/>
              </a:spcBef>
            </a:pPr>
          </a:p>
        </p:txBody>
      </p:sp>
      <p:sp>
        <p:nvSpPr>
          <p:cNvPr name="Freeform 5" id="5"/>
          <p:cNvSpPr/>
          <p:nvPr/>
        </p:nvSpPr>
        <p:spPr>
          <a:xfrm flipH="false" flipV="false" rot="0">
            <a:off x="348574" y="3147416"/>
            <a:ext cx="1360252" cy="1360252"/>
          </a:xfrm>
          <a:custGeom>
            <a:avLst/>
            <a:gdLst/>
            <a:ahLst/>
            <a:cxnLst/>
            <a:rect r="r" b="b" t="t" l="l"/>
            <a:pathLst>
              <a:path h="1360252" w="1360252">
                <a:moveTo>
                  <a:pt x="0" y="0"/>
                </a:moveTo>
                <a:lnTo>
                  <a:pt x="1360252" y="0"/>
                </a:lnTo>
                <a:lnTo>
                  <a:pt x="1360252" y="1360252"/>
                </a:lnTo>
                <a:lnTo>
                  <a:pt x="0" y="1360252"/>
                </a:lnTo>
                <a:lnTo>
                  <a:pt x="0" y="0"/>
                </a:lnTo>
                <a:close/>
              </a:path>
            </a:pathLst>
          </a:custGeom>
          <a:blipFill>
            <a:blip r:embed="rId3"/>
            <a:stretch>
              <a:fillRect l="0" t="0" r="0" b="0"/>
            </a:stretch>
          </a:blipFill>
        </p:spPr>
      </p:sp>
      <p:sp>
        <p:nvSpPr>
          <p:cNvPr name="Freeform 6" id="6"/>
          <p:cNvSpPr/>
          <p:nvPr/>
        </p:nvSpPr>
        <p:spPr>
          <a:xfrm flipH="false" flipV="false" rot="0">
            <a:off x="348574" y="4641972"/>
            <a:ext cx="1360252" cy="1360252"/>
          </a:xfrm>
          <a:custGeom>
            <a:avLst/>
            <a:gdLst/>
            <a:ahLst/>
            <a:cxnLst/>
            <a:rect r="r" b="b" t="t" l="l"/>
            <a:pathLst>
              <a:path h="1360252" w="1360252">
                <a:moveTo>
                  <a:pt x="0" y="0"/>
                </a:moveTo>
                <a:lnTo>
                  <a:pt x="1360252" y="0"/>
                </a:lnTo>
                <a:lnTo>
                  <a:pt x="1360252" y="1360252"/>
                </a:lnTo>
                <a:lnTo>
                  <a:pt x="0" y="1360252"/>
                </a:lnTo>
                <a:lnTo>
                  <a:pt x="0" y="0"/>
                </a:lnTo>
                <a:close/>
              </a:path>
            </a:pathLst>
          </a:custGeom>
          <a:blipFill>
            <a:blip r:embed="rId3"/>
            <a:stretch>
              <a:fillRect l="0" t="0" r="0" b="0"/>
            </a:stretch>
          </a:blipFill>
        </p:spPr>
      </p:sp>
      <p:sp>
        <p:nvSpPr>
          <p:cNvPr name="Freeform 7" id="7"/>
          <p:cNvSpPr/>
          <p:nvPr/>
        </p:nvSpPr>
        <p:spPr>
          <a:xfrm flipH="false" flipV="false" rot="0">
            <a:off x="348574" y="6467880"/>
            <a:ext cx="1360252" cy="1360252"/>
          </a:xfrm>
          <a:custGeom>
            <a:avLst/>
            <a:gdLst/>
            <a:ahLst/>
            <a:cxnLst/>
            <a:rect r="r" b="b" t="t" l="l"/>
            <a:pathLst>
              <a:path h="1360252" w="1360252">
                <a:moveTo>
                  <a:pt x="0" y="0"/>
                </a:moveTo>
                <a:lnTo>
                  <a:pt x="1360252" y="0"/>
                </a:lnTo>
                <a:lnTo>
                  <a:pt x="1360252" y="1360252"/>
                </a:lnTo>
                <a:lnTo>
                  <a:pt x="0" y="1360252"/>
                </a:lnTo>
                <a:lnTo>
                  <a:pt x="0" y="0"/>
                </a:lnTo>
                <a:close/>
              </a:path>
            </a:pathLst>
          </a:custGeom>
          <a:blipFill>
            <a:blip r:embed="rId3"/>
            <a:stretch>
              <a:fillRect l="0" t="0" r="0" b="0"/>
            </a:stretch>
          </a:blipFill>
        </p:spPr>
      </p:sp>
      <p:sp>
        <p:nvSpPr>
          <p:cNvPr name="Freeform 8" id="8"/>
          <p:cNvSpPr/>
          <p:nvPr/>
        </p:nvSpPr>
        <p:spPr>
          <a:xfrm flipH="false" flipV="false" rot="0">
            <a:off x="348574" y="8294857"/>
            <a:ext cx="1360252" cy="1360252"/>
          </a:xfrm>
          <a:custGeom>
            <a:avLst/>
            <a:gdLst/>
            <a:ahLst/>
            <a:cxnLst/>
            <a:rect r="r" b="b" t="t" l="l"/>
            <a:pathLst>
              <a:path h="1360252" w="1360252">
                <a:moveTo>
                  <a:pt x="0" y="0"/>
                </a:moveTo>
                <a:lnTo>
                  <a:pt x="1360252" y="0"/>
                </a:lnTo>
                <a:lnTo>
                  <a:pt x="1360252" y="1360252"/>
                </a:lnTo>
                <a:lnTo>
                  <a:pt x="0" y="1360252"/>
                </a:lnTo>
                <a:lnTo>
                  <a:pt x="0" y="0"/>
                </a:lnTo>
                <a:close/>
              </a:path>
            </a:pathLst>
          </a:custGeom>
          <a:blipFill>
            <a:blip r:embed="rId3"/>
            <a:stretch>
              <a:fillRect l="0" t="0" r="0" b="0"/>
            </a:stretch>
          </a:blipFill>
        </p:spPr>
      </p:sp>
      <p:sp>
        <p:nvSpPr>
          <p:cNvPr name="TextBox 9" id="9"/>
          <p:cNvSpPr txBox="true"/>
          <p:nvPr/>
        </p:nvSpPr>
        <p:spPr>
          <a:xfrm rot="0">
            <a:off x="2694650" y="393066"/>
            <a:ext cx="12601302" cy="1079500"/>
          </a:xfrm>
          <a:prstGeom prst="rect">
            <a:avLst/>
          </a:prstGeom>
        </p:spPr>
        <p:txBody>
          <a:bodyPr anchor="t" rtlCol="false" tIns="0" lIns="0" bIns="0" rIns="0">
            <a:spAutoFit/>
          </a:bodyPr>
          <a:lstStyle/>
          <a:p>
            <a:pPr>
              <a:lnSpc>
                <a:spcPts val="8000"/>
              </a:lnSpc>
            </a:pPr>
            <a:r>
              <a:rPr lang="en-US" sz="8000">
                <a:solidFill>
                  <a:srgbClr val="FFFFFF"/>
                </a:solidFill>
                <a:latin typeface="Public Sans Medium"/>
              </a:rPr>
              <a:t>3rd Approach: Conv LSTM</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AutoShape 2" id="2"/>
          <p:cNvSpPr/>
          <p:nvPr/>
        </p:nvSpPr>
        <p:spPr>
          <a:xfrm rot="0">
            <a:off x="0" y="14834"/>
            <a:ext cx="18288000" cy="1702614"/>
          </a:xfrm>
          <a:prstGeom prst="rect">
            <a:avLst/>
          </a:prstGeom>
          <a:solidFill>
            <a:srgbClr val="191E37"/>
          </a:solidFill>
        </p:spPr>
      </p:sp>
      <p:sp>
        <p:nvSpPr>
          <p:cNvPr name="Freeform 3" id="3"/>
          <p:cNvSpPr/>
          <p:nvPr/>
        </p:nvSpPr>
        <p:spPr>
          <a:xfrm flipH="false" flipV="false" rot="0">
            <a:off x="0" y="1717448"/>
            <a:ext cx="18288000" cy="8569552"/>
          </a:xfrm>
          <a:custGeom>
            <a:avLst/>
            <a:gdLst/>
            <a:ahLst/>
            <a:cxnLst/>
            <a:rect r="r" b="b" t="t" l="l"/>
            <a:pathLst>
              <a:path h="8569552" w="18288000">
                <a:moveTo>
                  <a:pt x="0" y="0"/>
                </a:moveTo>
                <a:lnTo>
                  <a:pt x="18288000" y="0"/>
                </a:lnTo>
                <a:lnTo>
                  <a:pt x="18288000" y="8569552"/>
                </a:lnTo>
                <a:lnTo>
                  <a:pt x="0" y="8569552"/>
                </a:lnTo>
                <a:lnTo>
                  <a:pt x="0" y="0"/>
                </a:lnTo>
                <a:close/>
              </a:path>
            </a:pathLst>
          </a:custGeom>
          <a:blipFill>
            <a:blip r:embed="rId2"/>
            <a:stretch>
              <a:fillRect l="0" t="-94918" r="0" b="-79554"/>
            </a:stretch>
          </a:blipFill>
        </p:spPr>
      </p:sp>
      <p:sp>
        <p:nvSpPr>
          <p:cNvPr name="Freeform 4" id="4"/>
          <p:cNvSpPr/>
          <p:nvPr/>
        </p:nvSpPr>
        <p:spPr>
          <a:xfrm flipH="false" flipV="false" rot="0">
            <a:off x="6388678" y="3369456"/>
            <a:ext cx="11899322" cy="4556449"/>
          </a:xfrm>
          <a:custGeom>
            <a:avLst/>
            <a:gdLst/>
            <a:ahLst/>
            <a:cxnLst/>
            <a:rect r="r" b="b" t="t" l="l"/>
            <a:pathLst>
              <a:path h="4556449" w="11899322">
                <a:moveTo>
                  <a:pt x="0" y="0"/>
                </a:moveTo>
                <a:lnTo>
                  <a:pt x="11899322" y="0"/>
                </a:lnTo>
                <a:lnTo>
                  <a:pt x="11899322" y="4556448"/>
                </a:lnTo>
                <a:lnTo>
                  <a:pt x="0" y="4556448"/>
                </a:lnTo>
                <a:lnTo>
                  <a:pt x="0" y="0"/>
                </a:lnTo>
                <a:close/>
              </a:path>
            </a:pathLst>
          </a:custGeom>
          <a:blipFill>
            <a:blip r:embed="rId3"/>
            <a:stretch>
              <a:fillRect l="0" t="0" r="0" b="0"/>
            </a:stretch>
          </a:blipFill>
        </p:spPr>
      </p:sp>
      <p:sp>
        <p:nvSpPr>
          <p:cNvPr name="Freeform 5" id="5"/>
          <p:cNvSpPr/>
          <p:nvPr/>
        </p:nvSpPr>
        <p:spPr>
          <a:xfrm flipH="false" flipV="false" rot="0">
            <a:off x="0" y="1717448"/>
            <a:ext cx="6388678" cy="8569552"/>
          </a:xfrm>
          <a:custGeom>
            <a:avLst/>
            <a:gdLst/>
            <a:ahLst/>
            <a:cxnLst/>
            <a:rect r="r" b="b" t="t" l="l"/>
            <a:pathLst>
              <a:path h="8569552" w="6388678">
                <a:moveTo>
                  <a:pt x="0" y="0"/>
                </a:moveTo>
                <a:lnTo>
                  <a:pt x="6388678" y="0"/>
                </a:lnTo>
                <a:lnTo>
                  <a:pt x="6388678" y="8569552"/>
                </a:lnTo>
                <a:lnTo>
                  <a:pt x="0" y="8569552"/>
                </a:lnTo>
                <a:lnTo>
                  <a:pt x="0" y="0"/>
                </a:lnTo>
                <a:close/>
              </a:path>
            </a:pathLst>
          </a:custGeom>
          <a:blipFill>
            <a:blip r:embed="rId4"/>
            <a:stretch>
              <a:fillRect l="0" t="0" r="0" b="0"/>
            </a:stretch>
          </a:blipFill>
        </p:spPr>
      </p:sp>
      <p:sp>
        <p:nvSpPr>
          <p:cNvPr name="TextBox 6" id="6"/>
          <p:cNvSpPr txBox="true"/>
          <p:nvPr/>
        </p:nvSpPr>
        <p:spPr>
          <a:xfrm rot="0">
            <a:off x="7718992" y="2299480"/>
            <a:ext cx="9511010" cy="1069976"/>
          </a:xfrm>
          <a:prstGeom prst="rect">
            <a:avLst/>
          </a:prstGeom>
        </p:spPr>
        <p:txBody>
          <a:bodyPr anchor="t" rtlCol="false" tIns="0" lIns="0" bIns="0" rIns="0">
            <a:spAutoFit/>
          </a:bodyPr>
          <a:lstStyle/>
          <a:p>
            <a:pPr algn="ctr">
              <a:lnSpc>
                <a:spcPts val="8000"/>
              </a:lnSpc>
              <a:spcBef>
                <a:spcPct val="0"/>
              </a:spcBef>
            </a:pPr>
            <a:r>
              <a:rPr lang="en-US" sz="8000">
                <a:solidFill>
                  <a:srgbClr val="000000"/>
                </a:solidFill>
                <a:latin typeface="Cormorant Garamond Medium"/>
              </a:rPr>
              <a:t>IN-SAMPLE TESTING</a:t>
            </a:r>
          </a:p>
        </p:txBody>
      </p:sp>
      <p:sp>
        <p:nvSpPr>
          <p:cNvPr name="TextBox 7" id="7"/>
          <p:cNvSpPr txBox="true"/>
          <p:nvPr/>
        </p:nvSpPr>
        <p:spPr>
          <a:xfrm rot="0">
            <a:off x="2694650" y="393066"/>
            <a:ext cx="12601302" cy="1079500"/>
          </a:xfrm>
          <a:prstGeom prst="rect">
            <a:avLst/>
          </a:prstGeom>
        </p:spPr>
        <p:txBody>
          <a:bodyPr anchor="t" rtlCol="false" tIns="0" lIns="0" bIns="0" rIns="0">
            <a:spAutoFit/>
          </a:bodyPr>
          <a:lstStyle/>
          <a:p>
            <a:pPr>
              <a:lnSpc>
                <a:spcPts val="8000"/>
              </a:lnSpc>
            </a:pPr>
            <a:r>
              <a:rPr lang="en-US" sz="8000">
                <a:solidFill>
                  <a:srgbClr val="FFFFFF"/>
                </a:solidFill>
                <a:latin typeface="Public Sans Medium"/>
              </a:rPr>
              <a:t>3rd Approach: Conv LSTM</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AutoShape 2" id="2"/>
          <p:cNvSpPr/>
          <p:nvPr/>
        </p:nvSpPr>
        <p:spPr>
          <a:xfrm rot="0">
            <a:off x="0" y="14834"/>
            <a:ext cx="18288000" cy="1702614"/>
          </a:xfrm>
          <a:prstGeom prst="rect">
            <a:avLst/>
          </a:prstGeom>
          <a:solidFill>
            <a:srgbClr val="191E37"/>
          </a:solidFill>
        </p:spPr>
      </p:sp>
      <p:sp>
        <p:nvSpPr>
          <p:cNvPr name="Freeform 3" id="3"/>
          <p:cNvSpPr/>
          <p:nvPr/>
        </p:nvSpPr>
        <p:spPr>
          <a:xfrm flipH="false" flipV="false" rot="0">
            <a:off x="0" y="1717448"/>
            <a:ext cx="18288000" cy="8569552"/>
          </a:xfrm>
          <a:custGeom>
            <a:avLst/>
            <a:gdLst/>
            <a:ahLst/>
            <a:cxnLst/>
            <a:rect r="r" b="b" t="t" l="l"/>
            <a:pathLst>
              <a:path h="8569552" w="18288000">
                <a:moveTo>
                  <a:pt x="0" y="0"/>
                </a:moveTo>
                <a:lnTo>
                  <a:pt x="18288000" y="0"/>
                </a:lnTo>
                <a:lnTo>
                  <a:pt x="18288000" y="8569552"/>
                </a:lnTo>
                <a:lnTo>
                  <a:pt x="0" y="8569552"/>
                </a:lnTo>
                <a:lnTo>
                  <a:pt x="0" y="0"/>
                </a:lnTo>
                <a:close/>
              </a:path>
            </a:pathLst>
          </a:custGeom>
          <a:blipFill>
            <a:blip r:embed="rId2"/>
            <a:stretch>
              <a:fillRect l="0" t="-94918" r="0" b="-79554"/>
            </a:stretch>
          </a:blipFill>
        </p:spPr>
      </p:sp>
      <p:sp>
        <p:nvSpPr>
          <p:cNvPr name="Freeform 4" id="4"/>
          <p:cNvSpPr/>
          <p:nvPr/>
        </p:nvSpPr>
        <p:spPr>
          <a:xfrm flipH="false" flipV="false" rot="0">
            <a:off x="6388678" y="3445773"/>
            <a:ext cx="11899322" cy="4556449"/>
          </a:xfrm>
          <a:custGeom>
            <a:avLst/>
            <a:gdLst/>
            <a:ahLst/>
            <a:cxnLst/>
            <a:rect r="r" b="b" t="t" l="l"/>
            <a:pathLst>
              <a:path h="4556449" w="11899322">
                <a:moveTo>
                  <a:pt x="0" y="0"/>
                </a:moveTo>
                <a:lnTo>
                  <a:pt x="11899322" y="0"/>
                </a:lnTo>
                <a:lnTo>
                  <a:pt x="11899322" y="4556449"/>
                </a:lnTo>
                <a:lnTo>
                  <a:pt x="0" y="4556449"/>
                </a:lnTo>
                <a:lnTo>
                  <a:pt x="0" y="0"/>
                </a:lnTo>
                <a:close/>
              </a:path>
            </a:pathLst>
          </a:custGeom>
          <a:blipFill>
            <a:blip r:embed="rId3"/>
            <a:stretch>
              <a:fillRect l="0" t="0" r="0" b="0"/>
            </a:stretch>
          </a:blipFill>
        </p:spPr>
      </p:sp>
      <p:sp>
        <p:nvSpPr>
          <p:cNvPr name="Freeform 5" id="5"/>
          <p:cNvSpPr/>
          <p:nvPr/>
        </p:nvSpPr>
        <p:spPr>
          <a:xfrm flipH="false" flipV="false" rot="0">
            <a:off x="0" y="1717448"/>
            <a:ext cx="6388678" cy="8569552"/>
          </a:xfrm>
          <a:custGeom>
            <a:avLst/>
            <a:gdLst/>
            <a:ahLst/>
            <a:cxnLst/>
            <a:rect r="r" b="b" t="t" l="l"/>
            <a:pathLst>
              <a:path h="8569552" w="6388678">
                <a:moveTo>
                  <a:pt x="0" y="0"/>
                </a:moveTo>
                <a:lnTo>
                  <a:pt x="6388678" y="0"/>
                </a:lnTo>
                <a:lnTo>
                  <a:pt x="6388678" y="8569552"/>
                </a:lnTo>
                <a:lnTo>
                  <a:pt x="0" y="8569552"/>
                </a:lnTo>
                <a:lnTo>
                  <a:pt x="0" y="0"/>
                </a:lnTo>
                <a:close/>
              </a:path>
            </a:pathLst>
          </a:custGeom>
          <a:blipFill>
            <a:blip r:embed="rId4"/>
            <a:stretch>
              <a:fillRect l="0" t="0" r="0" b="0"/>
            </a:stretch>
          </a:blipFill>
        </p:spPr>
      </p:sp>
      <p:sp>
        <p:nvSpPr>
          <p:cNvPr name="TextBox 6" id="6"/>
          <p:cNvSpPr txBox="true"/>
          <p:nvPr/>
        </p:nvSpPr>
        <p:spPr>
          <a:xfrm rot="0">
            <a:off x="6809884" y="2179805"/>
            <a:ext cx="11401249" cy="894084"/>
          </a:xfrm>
          <a:prstGeom prst="rect">
            <a:avLst/>
          </a:prstGeom>
        </p:spPr>
        <p:txBody>
          <a:bodyPr anchor="t" rtlCol="false" tIns="0" lIns="0" bIns="0" rIns="0">
            <a:spAutoFit/>
          </a:bodyPr>
          <a:lstStyle/>
          <a:p>
            <a:pPr algn="ctr">
              <a:lnSpc>
                <a:spcPts val="6700"/>
              </a:lnSpc>
              <a:spcBef>
                <a:spcPct val="0"/>
              </a:spcBef>
            </a:pPr>
            <a:r>
              <a:rPr lang="en-US" sz="6700">
                <a:solidFill>
                  <a:srgbClr val="000000"/>
                </a:solidFill>
                <a:latin typeface="Cormorant Garamond Medium"/>
              </a:rPr>
              <a:t>OUT_OF_SAMPLE_I_TESTING</a:t>
            </a:r>
          </a:p>
        </p:txBody>
      </p:sp>
      <p:sp>
        <p:nvSpPr>
          <p:cNvPr name="TextBox 7" id="7"/>
          <p:cNvSpPr txBox="true"/>
          <p:nvPr/>
        </p:nvSpPr>
        <p:spPr>
          <a:xfrm rot="0">
            <a:off x="2694650" y="393066"/>
            <a:ext cx="12601302" cy="1079500"/>
          </a:xfrm>
          <a:prstGeom prst="rect">
            <a:avLst/>
          </a:prstGeom>
        </p:spPr>
        <p:txBody>
          <a:bodyPr anchor="t" rtlCol="false" tIns="0" lIns="0" bIns="0" rIns="0">
            <a:spAutoFit/>
          </a:bodyPr>
          <a:lstStyle/>
          <a:p>
            <a:pPr>
              <a:lnSpc>
                <a:spcPts val="8000"/>
              </a:lnSpc>
            </a:pPr>
            <a:r>
              <a:rPr lang="en-US" sz="8000">
                <a:solidFill>
                  <a:srgbClr val="FFFFFF"/>
                </a:solidFill>
                <a:latin typeface="Public Sans Medium"/>
              </a:rPr>
              <a:t>3rd Approach: Conv LSTM</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EDEDED"/>
        </a:solidFill>
      </p:bgPr>
    </p:bg>
    <p:spTree>
      <p:nvGrpSpPr>
        <p:cNvPr id="1" name=""/>
        <p:cNvGrpSpPr/>
        <p:nvPr/>
      </p:nvGrpSpPr>
      <p:grpSpPr>
        <a:xfrm>
          <a:off x="0" y="0"/>
          <a:ext cx="0" cy="0"/>
          <a:chOff x="0" y="0"/>
          <a:chExt cx="0" cy="0"/>
        </a:xfrm>
      </p:grpSpPr>
      <p:sp>
        <p:nvSpPr>
          <p:cNvPr name="AutoShape 2" id="2"/>
          <p:cNvSpPr/>
          <p:nvPr/>
        </p:nvSpPr>
        <p:spPr>
          <a:xfrm rot="0">
            <a:off x="0" y="-4216"/>
            <a:ext cx="10482395" cy="10434976"/>
          </a:xfrm>
          <a:prstGeom prst="rect">
            <a:avLst/>
          </a:prstGeom>
          <a:solidFill>
            <a:srgbClr val="191E37"/>
          </a:solidFill>
        </p:spPr>
      </p:sp>
      <p:grpSp>
        <p:nvGrpSpPr>
          <p:cNvPr name="Group 3" id="3"/>
          <p:cNvGrpSpPr/>
          <p:nvPr/>
        </p:nvGrpSpPr>
        <p:grpSpPr>
          <a:xfrm rot="0">
            <a:off x="16798769" y="9144474"/>
            <a:ext cx="460531" cy="113826"/>
            <a:chOff x="0" y="0"/>
            <a:chExt cx="1736758" cy="429260"/>
          </a:xfrm>
        </p:grpSpPr>
        <p:sp>
          <p:nvSpPr>
            <p:cNvPr name="Freeform 4" id="4"/>
            <p:cNvSpPr/>
            <p:nvPr/>
          </p:nvSpPr>
          <p:spPr>
            <a:xfrm flipH="false" flipV="false" rot="0">
              <a:off x="0" y="-5080"/>
              <a:ext cx="1736758" cy="434340"/>
            </a:xfrm>
            <a:custGeom>
              <a:avLst/>
              <a:gdLst/>
              <a:ahLst/>
              <a:cxnLst/>
              <a:rect r="r" b="b" t="t" l="l"/>
              <a:pathLst>
                <a:path h="434340" w="1736758">
                  <a:moveTo>
                    <a:pt x="1718978" y="187960"/>
                  </a:moveTo>
                  <a:lnTo>
                    <a:pt x="1457358" y="11430"/>
                  </a:lnTo>
                  <a:cubicBezTo>
                    <a:pt x="1439578" y="0"/>
                    <a:pt x="1416717" y="3810"/>
                    <a:pt x="1404017" y="21590"/>
                  </a:cubicBezTo>
                  <a:cubicBezTo>
                    <a:pt x="1392588" y="39370"/>
                    <a:pt x="1396398" y="62230"/>
                    <a:pt x="1414178" y="74930"/>
                  </a:cubicBezTo>
                  <a:lnTo>
                    <a:pt x="1572928" y="181610"/>
                  </a:lnTo>
                  <a:lnTo>
                    <a:pt x="0" y="181610"/>
                  </a:lnTo>
                  <a:lnTo>
                    <a:pt x="0" y="257810"/>
                  </a:lnTo>
                  <a:lnTo>
                    <a:pt x="1572928" y="257810"/>
                  </a:lnTo>
                  <a:lnTo>
                    <a:pt x="1414178" y="364490"/>
                  </a:lnTo>
                  <a:cubicBezTo>
                    <a:pt x="1396398" y="375920"/>
                    <a:pt x="1392588" y="400050"/>
                    <a:pt x="1404018" y="417830"/>
                  </a:cubicBezTo>
                  <a:cubicBezTo>
                    <a:pt x="1411638" y="429260"/>
                    <a:pt x="1423068" y="434340"/>
                    <a:pt x="1435768" y="434340"/>
                  </a:cubicBezTo>
                  <a:cubicBezTo>
                    <a:pt x="1443388" y="434340"/>
                    <a:pt x="1451008" y="431800"/>
                    <a:pt x="1457358" y="427990"/>
                  </a:cubicBezTo>
                  <a:lnTo>
                    <a:pt x="1720248" y="251460"/>
                  </a:lnTo>
                  <a:cubicBezTo>
                    <a:pt x="1730408" y="243840"/>
                    <a:pt x="1736758" y="232410"/>
                    <a:pt x="1736758" y="219710"/>
                  </a:cubicBezTo>
                  <a:cubicBezTo>
                    <a:pt x="1736758" y="207010"/>
                    <a:pt x="1730408" y="195580"/>
                    <a:pt x="1718978" y="187960"/>
                  </a:cubicBezTo>
                  <a:close/>
                </a:path>
              </a:pathLst>
            </a:custGeom>
            <a:solidFill>
              <a:srgbClr val="191E37"/>
            </a:solidFill>
          </p:spPr>
        </p:sp>
      </p:grpSp>
      <p:sp>
        <p:nvSpPr>
          <p:cNvPr name="TextBox 5" id="5"/>
          <p:cNvSpPr txBox="true"/>
          <p:nvPr/>
        </p:nvSpPr>
        <p:spPr>
          <a:xfrm rot="0">
            <a:off x="894732" y="4612914"/>
            <a:ext cx="6493925" cy="1069975"/>
          </a:xfrm>
          <a:prstGeom prst="rect">
            <a:avLst/>
          </a:prstGeom>
        </p:spPr>
        <p:txBody>
          <a:bodyPr anchor="t" rtlCol="false" tIns="0" lIns="0" bIns="0" rIns="0">
            <a:spAutoFit/>
          </a:bodyPr>
          <a:lstStyle/>
          <a:p>
            <a:pPr>
              <a:lnSpc>
                <a:spcPts val="8000"/>
              </a:lnSpc>
            </a:pPr>
            <a:r>
              <a:rPr lang="en-US" sz="8000">
                <a:solidFill>
                  <a:srgbClr val="FFFFFF"/>
                </a:solidFill>
                <a:latin typeface="Cormorant Garamond Medium"/>
              </a:rPr>
              <a:t>Overview</a:t>
            </a:r>
          </a:p>
        </p:txBody>
      </p:sp>
      <p:sp>
        <p:nvSpPr>
          <p:cNvPr name="TextBox 6" id="6"/>
          <p:cNvSpPr txBox="true"/>
          <p:nvPr/>
        </p:nvSpPr>
        <p:spPr>
          <a:xfrm rot="0">
            <a:off x="11887230" y="1839616"/>
            <a:ext cx="4371975" cy="650874"/>
          </a:xfrm>
          <a:prstGeom prst="rect">
            <a:avLst/>
          </a:prstGeom>
        </p:spPr>
        <p:txBody>
          <a:bodyPr anchor="t" rtlCol="false" tIns="0" lIns="0" bIns="0" rIns="0">
            <a:spAutoFit/>
          </a:bodyPr>
          <a:lstStyle/>
          <a:p>
            <a:pPr algn="ctr">
              <a:lnSpc>
                <a:spcPts val="4999"/>
              </a:lnSpc>
              <a:spcBef>
                <a:spcPct val="0"/>
              </a:spcBef>
            </a:pPr>
            <a:r>
              <a:rPr lang="en-US" sz="4999">
                <a:solidFill>
                  <a:srgbClr val="000000"/>
                </a:solidFill>
                <a:latin typeface="Cormorant Garamond"/>
              </a:rPr>
              <a:t>Data Acquisition</a:t>
            </a:r>
            <a:r>
              <a:rPr lang="en-US" sz="4999">
                <a:solidFill>
                  <a:srgbClr val="FFFFFF"/>
                </a:solidFill>
                <a:latin typeface="Cormorant Garamond Medium"/>
              </a:rPr>
              <a:t>:</a:t>
            </a:r>
          </a:p>
        </p:txBody>
      </p:sp>
      <p:sp>
        <p:nvSpPr>
          <p:cNvPr name="TextBox 7" id="7"/>
          <p:cNvSpPr txBox="true"/>
          <p:nvPr/>
        </p:nvSpPr>
        <p:spPr>
          <a:xfrm rot="0">
            <a:off x="11887230" y="2956556"/>
            <a:ext cx="4762381" cy="650874"/>
          </a:xfrm>
          <a:prstGeom prst="rect">
            <a:avLst/>
          </a:prstGeom>
        </p:spPr>
        <p:txBody>
          <a:bodyPr anchor="t" rtlCol="false" tIns="0" lIns="0" bIns="0" rIns="0">
            <a:spAutoFit/>
          </a:bodyPr>
          <a:lstStyle/>
          <a:p>
            <a:pPr algn="ctr">
              <a:lnSpc>
                <a:spcPts val="4999"/>
              </a:lnSpc>
              <a:spcBef>
                <a:spcPct val="0"/>
              </a:spcBef>
            </a:pPr>
            <a:r>
              <a:rPr lang="en-US" sz="4999">
                <a:solidFill>
                  <a:srgbClr val="000000"/>
                </a:solidFill>
                <a:latin typeface="Cormorant Garamond"/>
              </a:rPr>
              <a:t>Data Preprocessing</a:t>
            </a:r>
          </a:p>
        </p:txBody>
      </p:sp>
      <p:sp>
        <p:nvSpPr>
          <p:cNvPr name="TextBox 8" id="8"/>
          <p:cNvSpPr txBox="true"/>
          <p:nvPr/>
        </p:nvSpPr>
        <p:spPr>
          <a:xfrm rot="0">
            <a:off x="11887230" y="4074155"/>
            <a:ext cx="3428286" cy="650874"/>
          </a:xfrm>
          <a:prstGeom prst="rect">
            <a:avLst/>
          </a:prstGeom>
        </p:spPr>
        <p:txBody>
          <a:bodyPr anchor="t" rtlCol="false" tIns="0" lIns="0" bIns="0" rIns="0">
            <a:spAutoFit/>
          </a:bodyPr>
          <a:lstStyle/>
          <a:p>
            <a:pPr algn="ctr">
              <a:lnSpc>
                <a:spcPts val="4999"/>
              </a:lnSpc>
              <a:spcBef>
                <a:spcPct val="0"/>
              </a:spcBef>
            </a:pPr>
            <a:r>
              <a:rPr lang="en-US" sz="4999">
                <a:solidFill>
                  <a:srgbClr val="000000"/>
                </a:solidFill>
                <a:latin typeface="Cormorant Garamond"/>
              </a:rPr>
              <a:t>Model Design</a:t>
            </a:r>
          </a:p>
        </p:txBody>
      </p:sp>
      <p:sp>
        <p:nvSpPr>
          <p:cNvPr name="TextBox 9" id="9"/>
          <p:cNvSpPr txBox="true"/>
          <p:nvPr/>
        </p:nvSpPr>
        <p:spPr>
          <a:xfrm rot="0">
            <a:off x="11887230" y="5248590"/>
            <a:ext cx="2880360" cy="650874"/>
          </a:xfrm>
          <a:prstGeom prst="rect">
            <a:avLst/>
          </a:prstGeom>
        </p:spPr>
        <p:txBody>
          <a:bodyPr anchor="t" rtlCol="false" tIns="0" lIns="0" bIns="0" rIns="0">
            <a:spAutoFit/>
          </a:bodyPr>
          <a:lstStyle/>
          <a:p>
            <a:pPr algn="ctr">
              <a:lnSpc>
                <a:spcPts val="4999"/>
              </a:lnSpc>
              <a:spcBef>
                <a:spcPct val="0"/>
              </a:spcBef>
            </a:pPr>
            <a:r>
              <a:rPr lang="en-US" sz="4999">
                <a:solidFill>
                  <a:srgbClr val="000000"/>
                </a:solidFill>
                <a:latin typeface="Cormorant Garamond"/>
              </a:rPr>
              <a:t>Backtesting</a:t>
            </a:r>
          </a:p>
        </p:txBody>
      </p:sp>
      <p:sp>
        <p:nvSpPr>
          <p:cNvPr name="TextBox 10" id="10"/>
          <p:cNvSpPr txBox="true"/>
          <p:nvPr/>
        </p:nvSpPr>
        <p:spPr>
          <a:xfrm rot="0">
            <a:off x="11887230" y="6423024"/>
            <a:ext cx="4495086" cy="650874"/>
          </a:xfrm>
          <a:prstGeom prst="rect">
            <a:avLst/>
          </a:prstGeom>
        </p:spPr>
        <p:txBody>
          <a:bodyPr anchor="t" rtlCol="false" tIns="0" lIns="0" bIns="0" rIns="0">
            <a:spAutoFit/>
          </a:bodyPr>
          <a:lstStyle/>
          <a:p>
            <a:pPr algn="ctr">
              <a:lnSpc>
                <a:spcPts val="4999"/>
              </a:lnSpc>
              <a:spcBef>
                <a:spcPct val="0"/>
              </a:spcBef>
            </a:pPr>
            <a:r>
              <a:rPr lang="en-US" sz="4999">
                <a:solidFill>
                  <a:srgbClr val="000000"/>
                </a:solidFill>
                <a:latin typeface="Cormorant Garamond"/>
              </a:rPr>
              <a:t>Risk Management</a:t>
            </a:r>
          </a:p>
        </p:txBody>
      </p:sp>
      <p:sp>
        <p:nvSpPr>
          <p:cNvPr name="TextBox 11" id="11"/>
          <p:cNvSpPr txBox="true"/>
          <p:nvPr/>
        </p:nvSpPr>
        <p:spPr>
          <a:xfrm rot="0">
            <a:off x="11887230" y="7597773"/>
            <a:ext cx="3357801" cy="650874"/>
          </a:xfrm>
          <a:prstGeom prst="rect">
            <a:avLst/>
          </a:prstGeom>
        </p:spPr>
        <p:txBody>
          <a:bodyPr anchor="t" rtlCol="false" tIns="0" lIns="0" bIns="0" rIns="0">
            <a:spAutoFit/>
          </a:bodyPr>
          <a:lstStyle/>
          <a:p>
            <a:pPr algn="ctr">
              <a:lnSpc>
                <a:spcPts val="4999"/>
              </a:lnSpc>
              <a:spcBef>
                <a:spcPct val="0"/>
              </a:spcBef>
            </a:pPr>
            <a:r>
              <a:rPr lang="en-US" sz="4999">
                <a:solidFill>
                  <a:srgbClr val="000000"/>
                </a:solidFill>
                <a:latin typeface="Cormorant Garamond"/>
              </a:rPr>
              <a:t>Optimisation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AutoShape 2" id="2"/>
          <p:cNvSpPr/>
          <p:nvPr/>
        </p:nvSpPr>
        <p:spPr>
          <a:xfrm rot="0">
            <a:off x="0" y="14834"/>
            <a:ext cx="18288000" cy="1702614"/>
          </a:xfrm>
          <a:prstGeom prst="rect">
            <a:avLst/>
          </a:prstGeom>
          <a:solidFill>
            <a:srgbClr val="191E37"/>
          </a:solidFill>
        </p:spPr>
      </p:sp>
      <p:sp>
        <p:nvSpPr>
          <p:cNvPr name="Freeform 3" id="3"/>
          <p:cNvSpPr/>
          <p:nvPr/>
        </p:nvSpPr>
        <p:spPr>
          <a:xfrm flipH="false" flipV="false" rot="0">
            <a:off x="-9525" y="1717448"/>
            <a:ext cx="18288000" cy="8569552"/>
          </a:xfrm>
          <a:custGeom>
            <a:avLst/>
            <a:gdLst/>
            <a:ahLst/>
            <a:cxnLst/>
            <a:rect r="r" b="b" t="t" l="l"/>
            <a:pathLst>
              <a:path h="8569552" w="18288000">
                <a:moveTo>
                  <a:pt x="0" y="0"/>
                </a:moveTo>
                <a:lnTo>
                  <a:pt x="18288000" y="0"/>
                </a:lnTo>
                <a:lnTo>
                  <a:pt x="18288000" y="8569552"/>
                </a:lnTo>
                <a:lnTo>
                  <a:pt x="0" y="8569552"/>
                </a:lnTo>
                <a:lnTo>
                  <a:pt x="0" y="0"/>
                </a:lnTo>
                <a:close/>
              </a:path>
            </a:pathLst>
          </a:custGeom>
          <a:blipFill>
            <a:blip r:embed="rId2"/>
            <a:stretch>
              <a:fillRect l="0" t="-94918" r="0" b="-79554"/>
            </a:stretch>
          </a:blipFill>
        </p:spPr>
      </p:sp>
      <p:sp>
        <p:nvSpPr>
          <p:cNvPr name="Freeform 4" id="4"/>
          <p:cNvSpPr/>
          <p:nvPr/>
        </p:nvSpPr>
        <p:spPr>
          <a:xfrm flipH="false" flipV="false" rot="0">
            <a:off x="6417499" y="3343370"/>
            <a:ext cx="11860976" cy="4601070"/>
          </a:xfrm>
          <a:custGeom>
            <a:avLst/>
            <a:gdLst/>
            <a:ahLst/>
            <a:cxnLst/>
            <a:rect r="r" b="b" t="t" l="l"/>
            <a:pathLst>
              <a:path h="4601070" w="11860976">
                <a:moveTo>
                  <a:pt x="0" y="0"/>
                </a:moveTo>
                <a:lnTo>
                  <a:pt x="11860976" y="0"/>
                </a:lnTo>
                <a:lnTo>
                  <a:pt x="11860976" y="4601070"/>
                </a:lnTo>
                <a:lnTo>
                  <a:pt x="0" y="4601070"/>
                </a:lnTo>
                <a:lnTo>
                  <a:pt x="0" y="0"/>
                </a:lnTo>
                <a:close/>
              </a:path>
            </a:pathLst>
          </a:custGeom>
          <a:blipFill>
            <a:blip r:embed="rId3"/>
            <a:stretch>
              <a:fillRect l="0" t="0" r="0" b="0"/>
            </a:stretch>
          </a:blipFill>
        </p:spPr>
      </p:sp>
      <p:sp>
        <p:nvSpPr>
          <p:cNvPr name="Freeform 5" id="5"/>
          <p:cNvSpPr/>
          <p:nvPr/>
        </p:nvSpPr>
        <p:spPr>
          <a:xfrm flipH="false" flipV="false" rot="0">
            <a:off x="0" y="1717448"/>
            <a:ext cx="6417499" cy="8569552"/>
          </a:xfrm>
          <a:custGeom>
            <a:avLst/>
            <a:gdLst/>
            <a:ahLst/>
            <a:cxnLst/>
            <a:rect r="r" b="b" t="t" l="l"/>
            <a:pathLst>
              <a:path h="8569552" w="6417499">
                <a:moveTo>
                  <a:pt x="0" y="0"/>
                </a:moveTo>
                <a:lnTo>
                  <a:pt x="6417499" y="0"/>
                </a:lnTo>
                <a:lnTo>
                  <a:pt x="6417499" y="8569552"/>
                </a:lnTo>
                <a:lnTo>
                  <a:pt x="0" y="8569552"/>
                </a:lnTo>
                <a:lnTo>
                  <a:pt x="0" y="0"/>
                </a:lnTo>
                <a:close/>
              </a:path>
            </a:pathLst>
          </a:custGeom>
          <a:blipFill>
            <a:blip r:embed="rId4"/>
            <a:stretch>
              <a:fillRect l="0" t="0" r="0" b="0"/>
            </a:stretch>
          </a:blipFill>
        </p:spPr>
      </p:sp>
      <p:sp>
        <p:nvSpPr>
          <p:cNvPr name="TextBox 6" id="6"/>
          <p:cNvSpPr txBox="true"/>
          <p:nvPr/>
        </p:nvSpPr>
        <p:spPr>
          <a:xfrm rot="0">
            <a:off x="6741387" y="2260194"/>
            <a:ext cx="11401249" cy="894084"/>
          </a:xfrm>
          <a:prstGeom prst="rect">
            <a:avLst/>
          </a:prstGeom>
        </p:spPr>
        <p:txBody>
          <a:bodyPr anchor="t" rtlCol="false" tIns="0" lIns="0" bIns="0" rIns="0">
            <a:spAutoFit/>
          </a:bodyPr>
          <a:lstStyle/>
          <a:p>
            <a:pPr algn="ctr">
              <a:lnSpc>
                <a:spcPts val="6700"/>
              </a:lnSpc>
              <a:spcBef>
                <a:spcPct val="0"/>
              </a:spcBef>
            </a:pPr>
            <a:r>
              <a:rPr lang="en-US" sz="6700">
                <a:solidFill>
                  <a:srgbClr val="000000"/>
                </a:solidFill>
                <a:latin typeface="Cormorant Garamond Medium"/>
              </a:rPr>
              <a:t>OUT_OF_SAMPLE_II_TESTING</a:t>
            </a:r>
          </a:p>
        </p:txBody>
      </p:sp>
      <p:sp>
        <p:nvSpPr>
          <p:cNvPr name="TextBox 7" id="7"/>
          <p:cNvSpPr txBox="true"/>
          <p:nvPr/>
        </p:nvSpPr>
        <p:spPr>
          <a:xfrm rot="0">
            <a:off x="2723225" y="393066"/>
            <a:ext cx="12601302" cy="1079500"/>
          </a:xfrm>
          <a:prstGeom prst="rect">
            <a:avLst/>
          </a:prstGeom>
        </p:spPr>
        <p:txBody>
          <a:bodyPr anchor="t" rtlCol="false" tIns="0" lIns="0" bIns="0" rIns="0">
            <a:spAutoFit/>
          </a:bodyPr>
          <a:lstStyle/>
          <a:p>
            <a:pPr>
              <a:lnSpc>
                <a:spcPts val="8000"/>
              </a:lnSpc>
            </a:pPr>
            <a:r>
              <a:rPr lang="en-US" sz="8000">
                <a:solidFill>
                  <a:srgbClr val="FFFFFF"/>
                </a:solidFill>
                <a:latin typeface="Public Sans Medium"/>
              </a:rPr>
              <a:t>3rd Approach: Conv LSTM</a:t>
            </a:r>
          </a:p>
        </p:txBody>
      </p:sp>
    </p:spTree>
  </p:cSld>
  <p:clrMapOvr>
    <a:masterClrMapping/>
  </p:clrMapOvr>
</p:sld>
</file>

<file path=ppt/slides/slide21.xml><?xml version="1.0" encoding="utf-8"?>
<p:sld xmlns:p="http://schemas.openxmlformats.org/presentationml/2006/main" xmlns:a="http://schemas.openxmlformats.org/drawingml/2006/main">
  <p:cSld>
    <p:bg>
      <p:bgPr>
        <a:solidFill>
          <a:srgbClr val="EEC173"/>
        </a:solidFill>
      </p:bgPr>
    </p:bg>
    <p:spTree>
      <p:nvGrpSpPr>
        <p:cNvPr id="1" name=""/>
        <p:cNvGrpSpPr/>
        <p:nvPr/>
      </p:nvGrpSpPr>
      <p:grpSpPr>
        <a:xfrm>
          <a:off x="0" y="0"/>
          <a:ext cx="0" cy="0"/>
          <a:chOff x="0" y="0"/>
          <a:chExt cx="0" cy="0"/>
        </a:xfrm>
      </p:grpSpPr>
      <p:sp>
        <p:nvSpPr>
          <p:cNvPr name="AutoShape 2" id="2"/>
          <p:cNvSpPr/>
          <p:nvPr/>
        </p:nvSpPr>
        <p:spPr>
          <a:xfrm rot="0">
            <a:off x="0" y="14834"/>
            <a:ext cx="18288000" cy="1702614"/>
          </a:xfrm>
          <a:prstGeom prst="rect">
            <a:avLst/>
          </a:prstGeom>
          <a:solidFill>
            <a:srgbClr val="191E37"/>
          </a:solidFill>
        </p:spPr>
      </p:sp>
      <p:sp>
        <p:nvSpPr>
          <p:cNvPr name="TextBox 3" id="3"/>
          <p:cNvSpPr txBox="true"/>
          <p:nvPr/>
        </p:nvSpPr>
        <p:spPr>
          <a:xfrm rot="0">
            <a:off x="5808335" y="402591"/>
            <a:ext cx="7769688" cy="1069975"/>
          </a:xfrm>
          <a:prstGeom prst="rect">
            <a:avLst/>
          </a:prstGeom>
        </p:spPr>
        <p:txBody>
          <a:bodyPr anchor="t" rtlCol="false" tIns="0" lIns="0" bIns="0" rIns="0">
            <a:spAutoFit/>
          </a:bodyPr>
          <a:lstStyle/>
          <a:p>
            <a:pPr>
              <a:lnSpc>
                <a:spcPts val="8000"/>
              </a:lnSpc>
            </a:pPr>
            <a:r>
              <a:rPr lang="en-US" sz="8000">
                <a:solidFill>
                  <a:srgbClr val="FFFFFF"/>
                </a:solidFill>
                <a:latin typeface="Cormorant Garamond Medium"/>
              </a:rPr>
              <a:t>Risk Management</a:t>
            </a:r>
          </a:p>
        </p:txBody>
      </p:sp>
      <p:sp>
        <p:nvSpPr>
          <p:cNvPr name="TextBox 4" id="4"/>
          <p:cNvSpPr txBox="true"/>
          <p:nvPr/>
        </p:nvSpPr>
        <p:spPr>
          <a:xfrm rot="0">
            <a:off x="100222" y="1774598"/>
            <a:ext cx="18087556" cy="8471913"/>
          </a:xfrm>
          <a:prstGeom prst="rect">
            <a:avLst/>
          </a:prstGeom>
        </p:spPr>
        <p:txBody>
          <a:bodyPr anchor="t" rtlCol="false" tIns="0" lIns="0" bIns="0" rIns="0">
            <a:spAutoFit/>
          </a:bodyPr>
          <a:lstStyle/>
          <a:p>
            <a:pPr algn="just">
              <a:lnSpc>
                <a:spcPts val="2789"/>
              </a:lnSpc>
            </a:pPr>
            <a:r>
              <a:rPr lang="en-US" sz="2789">
                <a:solidFill>
                  <a:srgbClr val="000000"/>
                </a:solidFill>
                <a:latin typeface="Cormorant Garamond Medium"/>
              </a:rPr>
              <a:t>Integrated Risk Management &amp; Performance Evaluation</a:t>
            </a:r>
          </a:p>
          <a:p>
            <a:pPr algn="just">
              <a:lnSpc>
                <a:spcPts val="2789"/>
              </a:lnSpc>
            </a:pPr>
            <a:r>
              <a:rPr lang="en-US" sz="2789">
                <a:solidFill>
                  <a:srgbClr val="000000"/>
                </a:solidFill>
                <a:latin typeface="Cormorant Garamond Medium"/>
              </a:rPr>
              <a:t>1. Context:</a:t>
            </a:r>
          </a:p>
          <a:p>
            <a:pPr algn="just" marL="602333" indent="-301167" lvl="1">
              <a:lnSpc>
                <a:spcPts val="2789"/>
              </a:lnSpc>
              <a:spcBef>
                <a:spcPct val="0"/>
              </a:spcBef>
              <a:buFont typeface="Arial"/>
              <a:buChar char="•"/>
            </a:pPr>
            <a:r>
              <a:rPr lang="en-US" sz="2789">
                <a:solidFill>
                  <a:srgbClr val="000000"/>
                </a:solidFill>
                <a:latin typeface="Cormorant Garamond Medium"/>
              </a:rPr>
              <a:t>BTC/USDT market demands r</a:t>
            </a:r>
            <a:r>
              <a:rPr lang="en-US" sz="2789">
                <a:solidFill>
                  <a:srgbClr val="000000"/>
                </a:solidFill>
                <a:latin typeface="Cormorant Garamond Medium"/>
              </a:rPr>
              <a:t>obust risk management.</a:t>
            </a:r>
          </a:p>
          <a:p>
            <a:pPr algn="just" marL="602333" indent="-301167" lvl="1">
              <a:lnSpc>
                <a:spcPts val="2789"/>
              </a:lnSpc>
              <a:spcBef>
                <a:spcPct val="0"/>
              </a:spcBef>
              <a:buFont typeface="Arial"/>
              <a:buChar char="•"/>
            </a:pPr>
            <a:r>
              <a:rPr lang="en-US" sz="2789">
                <a:solidFill>
                  <a:srgbClr val="000000"/>
                </a:solidFill>
                <a:latin typeface="Cormorant Garamond Medium"/>
              </a:rPr>
              <a:t>Commitment to balance risk and return for adaptive strategies.</a:t>
            </a:r>
          </a:p>
          <a:p>
            <a:pPr algn="just">
              <a:lnSpc>
                <a:spcPts val="2789"/>
              </a:lnSpc>
              <a:spcBef>
                <a:spcPct val="0"/>
              </a:spcBef>
            </a:pPr>
            <a:r>
              <a:rPr lang="en-US" sz="2789">
                <a:solidFill>
                  <a:srgbClr val="000000"/>
                </a:solidFill>
                <a:latin typeface="Cormorant Garamond Medium"/>
              </a:rPr>
              <a:t>2. Risk Management:</a:t>
            </a:r>
          </a:p>
          <a:p>
            <a:pPr algn="just" marL="602333" indent="-301167" lvl="1">
              <a:lnSpc>
                <a:spcPts val="2789"/>
              </a:lnSpc>
              <a:spcBef>
                <a:spcPct val="0"/>
              </a:spcBef>
              <a:buFont typeface="Arial"/>
              <a:buChar char="•"/>
            </a:pPr>
            <a:r>
              <a:rPr lang="en-US" sz="2789">
                <a:solidFill>
                  <a:srgbClr val="000000"/>
                </a:solidFill>
                <a:latin typeface="Cormorant Garamond Medium"/>
              </a:rPr>
              <a:t>Diversification for risk spread.</a:t>
            </a:r>
          </a:p>
          <a:p>
            <a:pPr algn="just" marL="602333" indent="-301167" lvl="1">
              <a:lnSpc>
                <a:spcPts val="2789"/>
              </a:lnSpc>
              <a:spcBef>
                <a:spcPct val="0"/>
              </a:spcBef>
              <a:buFont typeface="Arial"/>
              <a:buChar char="•"/>
            </a:pPr>
            <a:r>
              <a:rPr lang="en-US" sz="2789">
                <a:solidFill>
                  <a:srgbClr val="000000"/>
                </a:solidFill>
                <a:latin typeface="Cormorant Garamond Medium"/>
              </a:rPr>
              <a:t>Position size limits for capital control.</a:t>
            </a:r>
          </a:p>
          <a:p>
            <a:pPr algn="just" marL="602333" indent="-301167" lvl="1">
              <a:lnSpc>
                <a:spcPts val="2789"/>
              </a:lnSpc>
              <a:spcBef>
                <a:spcPct val="0"/>
              </a:spcBef>
              <a:buFont typeface="Arial"/>
              <a:buChar char="•"/>
            </a:pPr>
            <a:r>
              <a:rPr lang="en-US" sz="2789">
                <a:solidFill>
                  <a:srgbClr val="000000"/>
                </a:solidFill>
                <a:latin typeface="Cormorant Garamond Medium"/>
              </a:rPr>
              <a:t>Tactical stop-loss rules aligned with BTC/USDT market volatility.</a:t>
            </a:r>
          </a:p>
          <a:p>
            <a:pPr algn="just">
              <a:lnSpc>
                <a:spcPts val="2789"/>
              </a:lnSpc>
              <a:spcBef>
                <a:spcPct val="0"/>
              </a:spcBef>
            </a:pPr>
            <a:r>
              <a:rPr lang="en-US" sz="2789">
                <a:solidFill>
                  <a:srgbClr val="000000"/>
                </a:solidFill>
                <a:latin typeface="Cormorant Garamond Medium"/>
              </a:rPr>
              <a:t>3. </a:t>
            </a:r>
            <a:r>
              <a:rPr lang="en-US" sz="2789">
                <a:solidFill>
                  <a:srgbClr val="000000"/>
                </a:solidFill>
                <a:latin typeface="Cormorant Garamond Bold"/>
              </a:rPr>
              <a:t>Backtesting &amp; Metrics:</a:t>
            </a:r>
          </a:p>
          <a:p>
            <a:pPr algn="just" marL="602333" indent="-301167" lvl="1">
              <a:lnSpc>
                <a:spcPts val="2789"/>
              </a:lnSpc>
              <a:spcBef>
                <a:spcPct val="0"/>
              </a:spcBef>
              <a:buFont typeface="Arial"/>
              <a:buChar char="•"/>
            </a:pPr>
            <a:r>
              <a:rPr lang="en-US" sz="2789">
                <a:solidFill>
                  <a:srgbClr val="000000"/>
                </a:solidFill>
                <a:latin typeface="Cormorant Garamond Medium"/>
              </a:rPr>
              <a:t>Comprehensive backtesting of risk strategies.</a:t>
            </a:r>
          </a:p>
          <a:p>
            <a:pPr algn="just" marL="602333" indent="-301167" lvl="1">
              <a:lnSpc>
                <a:spcPts val="2789"/>
              </a:lnSpc>
              <a:spcBef>
                <a:spcPct val="0"/>
              </a:spcBef>
              <a:buFont typeface="Arial"/>
              <a:buChar char="•"/>
            </a:pPr>
            <a:r>
              <a:rPr lang="en-US" sz="2789">
                <a:solidFill>
                  <a:srgbClr val="000000"/>
                </a:solidFill>
                <a:latin typeface="Cormorant Garamond Medium"/>
              </a:rPr>
              <a:t>Sharpe and Sortino ratios gauge risk-adjusted returns.</a:t>
            </a:r>
          </a:p>
          <a:p>
            <a:pPr algn="just">
              <a:lnSpc>
                <a:spcPts val="2789"/>
              </a:lnSpc>
              <a:spcBef>
                <a:spcPct val="0"/>
              </a:spcBef>
            </a:pPr>
            <a:r>
              <a:rPr lang="en-US" sz="2789">
                <a:solidFill>
                  <a:srgbClr val="000000"/>
                </a:solidFill>
                <a:latin typeface="Cormorant Garamond Medium"/>
              </a:rPr>
              <a:t>4. Performance Metrics:</a:t>
            </a:r>
          </a:p>
          <a:p>
            <a:pPr algn="just" marL="602333" indent="-301167" lvl="1">
              <a:lnSpc>
                <a:spcPts val="2789"/>
              </a:lnSpc>
              <a:spcBef>
                <a:spcPct val="0"/>
              </a:spcBef>
              <a:buFont typeface="Arial"/>
              <a:buChar char="•"/>
            </a:pPr>
            <a:r>
              <a:rPr lang="en-US" sz="2789">
                <a:solidFill>
                  <a:srgbClr val="000000"/>
                </a:solidFill>
                <a:latin typeface="Cormorant Garamond Bold"/>
              </a:rPr>
              <a:t>Sharpe Ratio:</a:t>
            </a:r>
            <a:r>
              <a:rPr lang="en-US" sz="2789">
                <a:solidFill>
                  <a:srgbClr val="000000"/>
                </a:solidFill>
                <a:latin typeface="Cormorant Garamond Medium"/>
              </a:rPr>
              <a:t> Comprehensive risk-adjusted returns.</a:t>
            </a:r>
          </a:p>
          <a:p>
            <a:pPr algn="just" marL="602333" indent="-301167" lvl="1">
              <a:lnSpc>
                <a:spcPts val="2789"/>
              </a:lnSpc>
              <a:spcBef>
                <a:spcPct val="0"/>
              </a:spcBef>
              <a:buFont typeface="Arial"/>
              <a:buChar char="•"/>
            </a:pPr>
            <a:r>
              <a:rPr lang="en-US" sz="2789">
                <a:solidFill>
                  <a:srgbClr val="000000"/>
                </a:solidFill>
                <a:latin typeface="Cormorant Garamond Medium"/>
              </a:rPr>
              <a:t>Sortino Ratio: Focus on downside risk and adjustments.</a:t>
            </a:r>
          </a:p>
          <a:p>
            <a:pPr algn="just">
              <a:lnSpc>
                <a:spcPts val="2789"/>
              </a:lnSpc>
              <a:spcBef>
                <a:spcPct val="0"/>
              </a:spcBef>
            </a:pPr>
            <a:r>
              <a:rPr lang="en-US" sz="2789">
                <a:solidFill>
                  <a:srgbClr val="000000"/>
                </a:solidFill>
                <a:latin typeface="Cormorant Garamond Medium"/>
              </a:rPr>
              <a:t>5. Experimental Findings:</a:t>
            </a:r>
          </a:p>
          <a:p>
            <a:pPr algn="just" marL="602333" indent="-301167" lvl="1">
              <a:lnSpc>
                <a:spcPts val="2789"/>
              </a:lnSpc>
              <a:spcBef>
                <a:spcPct val="0"/>
              </a:spcBef>
              <a:buFont typeface="Arial"/>
              <a:buChar char="•"/>
            </a:pPr>
            <a:r>
              <a:rPr lang="en-US" sz="2789">
                <a:solidFill>
                  <a:srgbClr val="000000"/>
                </a:solidFill>
                <a:latin typeface="Cormorant Garamond Medium"/>
              </a:rPr>
              <a:t>Diversification Resilience: Mitigation during turbulent phases.</a:t>
            </a:r>
          </a:p>
          <a:p>
            <a:pPr algn="just" marL="602333" indent="-301167" lvl="1">
              <a:lnSpc>
                <a:spcPts val="2789"/>
              </a:lnSpc>
              <a:spcBef>
                <a:spcPct val="0"/>
              </a:spcBef>
              <a:buFont typeface="Arial"/>
              <a:buChar char="•"/>
            </a:pPr>
            <a:r>
              <a:rPr lang="en-US" sz="2789">
                <a:solidFill>
                  <a:srgbClr val="000000"/>
                </a:solidFill>
                <a:latin typeface="Cormorant Garamond Medium"/>
              </a:rPr>
              <a:t>Optimized </a:t>
            </a:r>
            <a:r>
              <a:rPr lang="en-US" sz="2789">
                <a:solidFill>
                  <a:srgbClr val="000000"/>
                </a:solidFill>
                <a:latin typeface="Cormorant Garamond Bold"/>
              </a:rPr>
              <a:t>Stop-Loss Rules</a:t>
            </a:r>
            <a:r>
              <a:rPr lang="en-US" sz="2789">
                <a:solidFill>
                  <a:srgbClr val="000000"/>
                </a:solidFill>
                <a:latin typeface="Cormorant Garamond Medium"/>
              </a:rPr>
              <a:t>: Balance between limiting losses and premature exits.</a:t>
            </a:r>
          </a:p>
          <a:p>
            <a:pPr algn="just" marL="602333" indent="-301167" lvl="1">
              <a:lnSpc>
                <a:spcPts val="2789"/>
              </a:lnSpc>
              <a:spcBef>
                <a:spcPct val="0"/>
              </a:spcBef>
              <a:buFont typeface="Arial"/>
              <a:buChar char="•"/>
            </a:pPr>
            <a:r>
              <a:rPr lang="en-US" sz="2789">
                <a:solidFill>
                  <a:srgbClr val="000000"/>
                </a:solidFill>
                <a:latin typeface="Cormorant Garamond Medium"/>
              </a:rPr>
              <a:t>Enhanced </a:t>
            </a:r>
            <a:r>
              <a:rPr lang="en-US" sz="2789">
                <a:solidFill>
                  <a:srgbClr val="000000"/>
                </a:solidFill>
                <a:latin typeface="Cormorant Garamond Bold"/>
              </a:rPr>
              <a:t>Risk-Adjusted Returns</a:t>
            </a:r>
            <a:r>
              <a:rPr lang="en-US" sz="2789">
                <a:solidFill>
                  <a:srgbClr val="000000"/>
                </a:solidFill>
                <a:latin typeface="Cormorant Garamond Medium"/>
              </a:rPr>
              <a:t>: Improved performance reflected in heightened Sharpe ratios.</a:t>
            </a:r>
          </a:p>
          <a:p>
            <a:pPr algn="just">
              <a:lnSpc>
                <a:spcPts val="2789"/>
              </a:lnSpc>
              <a:spcBef>
                <a:spcPct val="0"/>
              </a:spcBef>
            </a:pPr>
            <a:r>
              <a:rPr lang="en-US" sz="2789">
                <a:solidFill>
                  <a:srgbClr val="000000"/>
                </a:solidFill>
                <a:latin typeface="Cormorant Garamond Medium"/>
              </a:rPr>
              <a:t>6. Adaptive Adjustments:</a:t>
            </a:r>
          </a:p>
          <a:p>
            <a:pPr algn="just" marL="602333" indent="-301167" lvl="1">
              <a:lnSpc>
                <a:spcPts val="2789"/>
              </a:lnSpc>
              <a:spcBef>
                <a:spcPct val="0"/>
              </a:spcBef>
              <a:buFont typeface="Arial"/>
              <a:buChar char="•"/>
            </a:pPr>
            <a:r>
              <a:rPr lang="en-US" sz="2789">
                <a:solidFill>
                  <a:srgbClr val="000000"/>
                </a:solidFill>
                <a:latin typeface="Cormorant Garamond Medium"/>
              </a:rPr>
              <a:t>Real-time adaptability for ongoing performance assessments.</a:t>
            </a:r>
          </a:p>
          <a:p>
            <a:pPr algn="just" marL="602333" indent="-301167" lvl="1">
              <a:lnSpc>
                <a:spcPts val="2789"/>
              </a:lnSpc>
              <a:spcBef>
                <a:spcPct val="0"/>
              </a:spcBef>
              <a:buFont typeface="Arial"/>
              <a:buChar char="•"/>
            </a:pPr>
            <a:r>
              <a:rPr lang="en-US" sz="2789">
                <a:solidFill>
                  <a:srgbClr val="000000"/>
                </a:solidFill>
                <a:latin typeface="Cormorant Garamond Medium"/>
              </a:rPr>
              <a:t>Crucial for navigating dynamic cryptocurrency markets.</a:t>
            </a:r>
          </a:p>
          <a:p>
            <a:pPr algn="just">
              <a:lnSpc>
                <a:spcPts val="2789"/>
              </a:lnSpc>
              <a:spcBef>
                <a:spcPct val="0"/>
              </a:spcBef>
            </a:pPr>
            <a:r>
              <a:rPr lang="en-US" sz="2789">
                <a:solidFill>
                  <a:srgbClr val="000000"/>
                </a:solidFill>
                <a:latin typeface="Cormorant Garamond Medium"/>
              </a:rPr>
              <a:t>Conclusion: Continuous pursuit of excellence in algorithmic trading methodologies, ensuring optimal risk-adjusted returns in the ever-evolving landscape of cryptocurrency trading.</a:t>
            </a:r>
          </a:p>
          <a:p>
            <a:pPr algn="just">
              <a:lnSpc>
                <a:spcPts val="2789"/>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p:cSld>
    <p:bg>
      <p:bgPr>
        <a:solidFill>
          <a:srgbClr val="EEC173"/>
        </a:solidFill>
      </p:bgPr>
    </p:bg>
    <p:spTree>
      <p:nvGrpSpPr>
        <p:cNvPr id="1" name=""/>
        <p:cNvGrpSpPr/>
        <p:nvPr/>
      </p:nvGrpSpPr>
      <p:grpSpPr>
        <a:xfrm>
          <a:off x="0" y="0"/>
          <a:ext cx="0" cy="0"/>
          <a:chOff x="0" y="0"/>
          <a:chExt cx="0" cy="0"/>
        </a:xfrm>
      </p:grpSpPr>
      <p:sp>
        <p:nvSpPr>
          <p:cNvPr name="AutoShape 2" id="2"/>
          <p:cNvSpPr/>
          <p:nvPr/>
        </p:nvSpPr>
        <p:spPr>
          <a:xfrm rot="0">
            <a:off x="0" y="14834"/>
            <a:ext cx="18288000" cy="1702614"/>
          </a:xfrm>
          <a:prstGeom prst="rect">
            <a:avLst/>
          </a:prstGeom>
          <a:solidFill>
            <a:srgbClr val="191E37"/>
          </a:solidFill>
        </p:spPr>
      </p:sp>
      <p:sp>
        <p:nvSpPr>
          <p:cNvPr name="TextBox 3" id="3"/>
          <p:cNvSpPr txBox="true"/>
          <p:nvPr/>
        </p:nvSpPr>
        <p:spPr>
          <a:xfrm rot="0">
            <a:off x="6665590" y="402591"/>
            <a:ext cx="5680129" cy="1069975"/>
          </a:xfrm>
          <a:prstGeom prst="rect">
            <a:avLst/>
          </a:prstGeom>
        </p:spPr>
        <p:txBody>
          <a:bodyPr anchor="t" rtlCol="false" tIns="0" lIns="0" bIns="0" rIns="0">
            <a:spAutoFit/>
          </a:bodyPr>
          <a:lstStyle/>
          <a:p>
            <a:pPr>
              <a:lnSpc>
                <a:spcPts val="8000"/>
              </a:lnSpc>
            </a:pPr>
            <a:r>
              <a:rPr lang="en-US" sz="8000">
                <a:solidFill>
                  <a:srgbClr val="FFFFFF"/>
                </a:solidFill>
                <a:latin typeface="Cormorant Garamond Medium"/>
              </a:rPr>
              <a:t>Optimisation</a:t>
            </a:r>
          </a:p>
        </p:txBody>
      </p:sp>
      <p:sp>
        <p:nvSpPr>
          <p:cNvPr name="TextBox 4" id="4"/>
          <p:cNvSpPr txBox="true"/>
          <p:nvPr/>
        </p:nvSpPr>
        <p:spPr>
          <a:xfrm rot="0">
            <a:off x="102529" y="1906908"/>
            <a:ext cx="18082942" cy="8402463"/>
          </a:xfrm>
          <a:prstGeom prst="rect">
            <a:avLst/>
          </a:prstGeom>
        </p:spPr>
        <p:txBody>
          <a:bodyPr anchor="t" rtlCol="false" tIns="0" lIns="0" bIns="0" rIns="0">
            <a:spAutoFit/>
          </a:bodyPr>
          <a:lstStyle/>
          <a:p>
            <a:pPr algn="just">
              <a:lnSpc>
                <a:spcPts val="3055"/>
              </a:lnSpc>
              <a:spcBef>
                <a:spcPct val="0"/>
              </a:spcBef>
            </a:pPr>
            <a:r>
              <a:rPr lang="en-US" sz="3055">
                <a:solidFill>
                  <a:srgbClr val="000000"/>
                </a:solidFill>
                <a:latin typeface="Cormorant Garamond Medium"/>
              </a:rPr>
              <a:t>Hyperparameter Optimization for BTC Price Prediction Models</a:t>
            </a:r>
          </a:p>
          <a:p>
            <a:pPr algn="just">
              <a:lnSpc>
                <a:spcPts val="3055"/>
              </a:lnSpc>
              <a:spcBef>
                <a:spcPct val="0"/>
              </a:spcBef>
            </a:pPr>
          </a:p>
          <a:p>
            <a:pPr algn="just">
              <a:lnSpc>
                <a:spcPts val="3055"/>
              </a:lnSpc>
              <a:spcBef>
                <a:spcPct val="0"/>
              </a:spcBef>
            </a:pPr>
            <a:r>
              <a:rPr lang="en-US" sz="3055">
                <a:solidFill>
                  <a:srgbClr val="000000"/>
                </a:solidFill>
                <a:latin typeface="Cormorant Garamond Medium"/>
              </a:rPr>
              <a:t>1. Model Overview:</a:t>
            </a:r>
          </a:p>
          <a:p>
            <a:pPr algn="just">
              <a:lnSpc>
                <a:spcPts val="3055"/>
              </a:lnSpc>
              <a:spcBef>
                <a:spcPct val="0"/>
              </a:spcBef>
            </a:pPr>
            <a:r>
              <a:rPr lang="en-US" sz="3055">
                <a:solidFill>
                  <a:srgbClr val="000000"/>
                </a:solidFill>
                <a:latin typeface="Cormorant Garamond Medium"/>
              </a:rPr>
              <a:t> Relying on advanced deep learning models: RNN, LSTM, ConvLSTM.</a:t>
            </a:r>
          </a:p>
          <a:p>
            <a:pPr algn="just">
              <a:lnSpc>
                <a:spcPts val="3055"/>
              </a:lnSpc>
              <a:spcBef>
                <a:spcPct val="0"/>
              </a:spcBef>
            </a:pPr>
            <a:r>
              <a:rPr lang="en-US" sz="3055">
                <a:solidFill>
                  <a:srgbClr val="000000"/>
                </a:solidFill>
                <a:latin typeface="Cormorant Garamond Medium"/>
              </a:rPr>
              <a:t>Utilizing sequential dependencies in historical Bitcoin price data for accurate predictions.</a:t>
            </a:r>
          </a:p>
          <a:p>
            <a:pPr algn="just">
              <a:lnSpc>
                <a:spcPts val="3055"/>
              </a:lnSpc>
              <a:spcBef>
                <a:spcPct val="0"/>
              </a:spcBef>
            </a:pPr>
          </a:p>
          <a:p>
            <a:pPr algn="just">
              <a:lnSpc>
                <a:spcPts val="3055"/>
              </a:lnSpc>
              <a:spcBef>
                <a:spcPct val="0"/>
              </a:spcBef>
            </a:pPr>
            <a:r>
              <a:rPr lang="en-US" sz="3055">
                <a:solidFill>
                  <a:srgbClr val="000000"/>
                </a:solidFill>
                <a:latin typeface="Cormorant Garamond Bold"/>
              </a:rPr>
              <a:t>2. Hyperparameter Optimization:</a:t>
            </a:r>
          </a:p>
          <a:p>
            <a:pPr algn="just" marL="659707" indent="-329853" lvl="1">
              <a:lnSpc>
                <a:spcPts val="3055"/>
              </a:lnSpc>
              <a:buFont typeface="Arial"/>
              <a:buChar char="•"/>
            </a:pPr>
            <a:r>
              <a:rPr lang="en-US" sz="3055">
                <a:solidFill>
                  <a:srgbClr val="000000"/>
                </a:solidFill>
                <a:latin typeface="Cormorant Garamond Bold"/>
              </a:rPr>
              <a:t>Backtesting</a:t>
            </a:r>
            <a:r>
              <a:rPr lang="en-US" sz="3055">
                <a:solidFill>
                  <a:srgbClr val="000000"/>
                </a:solidFill>
                <a:latin typeface="Cormorant Garamond Medium"/>
              </a:rPr>
              <a:t>: Thorough evaluation of model performance using historical data.</a:t>
            </a:r>
          </a:p>
          <a:p>
            <a:pPr algn="just" marL="659707" indent="-329853" lvl="1">
              <a:lnSpc>
                <a:spcPts val="3055"/>
              </a:lnSpc>
              <a:buFont typeface="Arial"/>
              <a:buChar char="•"/>
            </a:pPr>
            <a:r>
              <a:rPr lang="en-US" sz="3055">
                <a:solidFill>
                  <a:srgbClr val="000000"/>
                </a:solidFill>
                <a:latin typeface="Cormorant Garamond Medium"/>
              </a:rPr>
              <a:t>Performance Metrics: Comprehensive metrics, including accuracy, precision, recall, ROI, and drawdown.</a:t>
            </a:r>
          </a:p>
          <a:p>
            <a:pPr algn="just" marL="659707" indent="-329853" lvl="1">
              <a:lnSpc>
                <a:spcPts val="3055"/>
              </a:lnSpc>
              <a:buFont typeface="Arial"/>
              <a:buChar char="•"/>
            </a:pPr>
            <a:r>
              <a:rPr lang="en-US" sz="3055">
                <a:solidFill>
                  <a:srgbClr val="000000"/>
                </a:solidFill>
                <a:latin typeface="Cormorant Garamond Medium"/>
              </a:rPr>
              <a:t>Search Techniques: Rigorous grid search and random search for optimal hyperparameter configurations.</a:t>
            </a:r>
          </a:p>
          <a:p>
            <a:pPr algn="just" marL="659707" indent="-329853" lvl="1">
              <a:lnSpc>
                <a:spcPts val="3055"/>
              </a:lnSpc>
              <a:buFont typeface="Arial"/>
              <a:buChar char="•"/>
            </a:pPr>
            <a:r>
              <a:rPr lang="en-US" sz="3055">
                <a:solidFill>
                  <a:srgbClr val="000000"/>
                </a:solidFill>
                <a:latin typeface="Cormorant Garamond Bold"/>
              </a:rPr>
              <a:t>Cross-Validation</a:t>
            </a:r>
            <a:r>
              <a:rPr lang="en-US" sz="3055">
                <a:solidFill>
                  <a:srgbClr val="000000"/>
                </a:solidFill>
                <a:latin typeface="Cormorant Garamond Medium"/>
              </a:rPr>
              <a:t>: Implementation to ensure model robustness and prevent overfitting.</a:t>
            </a:r>
          </a:p>
          <a:p>
            <a:pPr algn="just" marL="659707" indent="-329853" lvl="1">
              <a:lnSpc>
                <a:spcPts val="3055"/>
              </a:lnSpc>
              <a:buFont typeface="Arial"/>
              <a:buChar char="•"/>
            </a:pPr>
            <a:r>
              <a:rPr lang="en-US" sz="3055">
                <a:solidFill>
                  <a:srgbClr val="000000"/>
                </a:solidFill>
                <a:latin typeface="Cormorant Garamond Bold"/>
              </a:rPr>
              <a:t>Validation Set</a:t>
            </a:r>
            <a:r>
              <a:rPr lang="en-US" sz="3055">
                <a:solidFill>
                  <a:srgbClr val="000000"/>
                </a:solidFill>
                <a:latin typeface="Cormorant Garamond Medium"/>
              </a:rPr>
              <a:t>: Dedicated set for assessing adaptability to new market conditions.</a:t>
            </a:r>
          </a:p>
          <a:p>
            <a:pPr algn="just">
              <a:lnSpc>
                <a:spcPts val="3055"/>
              </a:lnSpc>
              <a:spcBef>
                <a:spcPct val="0"/>
              </a:spcBef>
            </a:pPr>
          </a:p>
          <a:p>
            <a:pPr algn="just">
              <a:lnSpc>
                <a:spcPts val="3055"/>
              </a:lnSpc>
              <a:spcBef>
                <a:spcPct val="0"/>
              </a:spcBef>
            </a:pPr>
            <a:r>
              <a:rPr lang="en-US" sz="3055">
                <a:solidFill>
                  <a:srgbClr val="000000"/>
                </a:solidFill>
                <a:latin typeface="Cormorant Garamond Medium"/>
              </a:rPr>
              <a:t>3. Experimental Findings:</a:t>
            </a:r>
          </a:p>
          <a:p>
            <a:pPr algn="just" marL="659707" indent="-329853" lvl="1">
              <a:lnSpc>
                <a:spcPts val="3055"/>
              </a:lnSpc>
              <a:buFont typeface="Arial"/>
              <a:buChar char="•"/>
            </a:pPr>
            <a:r>
              <a:rPr lang="en-US" sz="3055">
                <a:solidFill>
                  <a:srgbClr val="000000"/>
                </a:solidFill>
                <a:latin typeface="Cormorant Garamond Medium"/>
              </a:rPr>
              <a:t>Optimal Configurations: Identified hyperparameter settings for superior performance.</a:t>
            </a:r>
          </a:p>
          <a:p>
            <a:pPr algn="just" marL="659707" indent="-329853" lvl="1">
              <a:lnSpc>
                <a:spcPts val="3055"/>
              </a:lnSpc>
              <a:buFont typeface="Arial"/>
              <a:buChar char="•"/>
            </a:pPr>
            <a:r>
              <a:rPr lang="en-US" sz="3055">
                <a:solidFill>
                  <a:srgbClr val="000000"/>
                </a:solidFill>
                <a:latin typeface="Cormorant Garamond Medium"/>
              </a:rPr>
              <a:t>Performance Improvements: Significant enhancements in predictive accuracy and financial metrics.</a:t>
            </a:r>
          </a:p>
          <a:p>
            <a:pPr algn="just" marL="659707" indent="-329853" lvl="1">
              <a:lnSpc>
                <a:spcPts val="3055"/>
              </a:lnSpc>
              <a:buFont typeface="Arial"/>
              <a:buChar char="•"/>
            </a:pPr>
            <a:r>
              <a:rPr lang="en-US" sz="3055">
                <a:solidFill>
                  <a:srgbClr val="000000"/>
                </a:solidFill>
                <a:latin typeface="Cormorant Garamond Medium"/>
              </a:rPr>
              <a:t>Generalization: Robust generalization capabilities on unseen data and diverse market conditions.</a:t>
            </a:r>
          </a:p>
          <a:p>
            <a:pPr algn="just" marL="659707" indent="-329853" lvl="1">
              <a:lnSpc>
                <a:spcPts val="3055"/>
              </a:lnSpc>
              <a:buFont typeface="Arial"/>
              <a:buChar char="•"/>
            </a:pPr>
          </a:p>
          <a:p>
            <a:pPr algn="just">
              <a:lnSpc>
                <a:spcPts val="3055"/>
              </a:lnSpc>
              <a:spcBef>
                <a:spcPct val="0"/>
              </a:spcBef>
            </a:pPr>
            <a:r>
              <a:rPr lang="en-US" sz="3055">
                <a:solidFill>
                  <a:srgbClr val="000000"/>
                </a:solidFill>
                <a:latin typeface="Cormorant Garamond Medium"/>
              </a:rPr>
              <a:t>Conclusion:</a:t>
            </a:r>
          </a:p>
          <a:p>
            <a:pPr algn="just">
              <a:lnSpc>
                <a:spcPts val="3055"/>
              </a:lnSpc>
              <a:spcBef>
                <a:spcPct val="0"/>
              </a:spcBef>
            </a:pPr>
          </a:p>
          <a:p>
            <a:pPr algn="just">
              <a:lnSpc>
                <a:spcPts val="3055"/>
              </a:lnSpc>
              <a:spcBef>
                <a:spcPct val="0"/>
              </a:spcBef>
            </a:pPr>
            <a:r>
              <a:rPr lang="en-US" sz="3055">
                <a:solidFill>
                  <a:srgbClr val="000000"/>
                </a:solidFill>
                <a:latin typeface="Cormorant Garamond Medium"/>
              </a:rPr>
              <a:t>Ongoing pursuit of excellence in BTC price prediction through systematic hyperparameter optimization.</a:t>
            </a:r>
          </a:p>
          <a:p>
            <a:pPr algn="just">
              <a:lnSpc>
                <a:spcPts val="3055"/>
              </a:lnSpc>
              <a:spcBef>
                <a:spcPct val="0"/>
              </a:spcBef>
            </a:pPr>
            <a:r>
              <a:rPr lang="en-US" sz="3055">
                <a:solidFill>
                  <a:srgbClr val="000000"/>
                </a:solidFill>
                <a:latin typeface="Cormorant Garamond Medium"/>
              </a:rPr>
              <a:t>Improved models demonstrate superior performance, ensuring enhanced returns while effectively managing risk.</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AutoShape 2" id="2"/>
          <p:cNvSpPr/>
          <p:nvPr/>
        </p:nvSpPr>
        <p:spPr>
          <a:xfrm rot="0">
            <a:off x="0" y="14834"/>
            <a:ext cx="18288000" cy="1702614"/>
          </a:xfrm>
          <a:prstGeom prst="rect">
            <a:avLst/>
          </a:prstGeom>
          <a:solidFill>
            <a:srgbClr val="191E37"/>
          </a:solidFill>
        </p:spPr>
      </p:sp>
      <p:sp>
        <p:nvSpPr>
          <p:cNvPr name="TextBox 3" id="3"/>
          <p:cNvSpPr txBox="true"/>
          <p:nvPr/>
        </p:nvSpPr>
        <p:spPr>
          <a:xfrm rot="0">
            <a:off x="5533759" y="402591"/>
            <a:ext cx="5965350" cy="1069975"/>
          </a:xfrm>
          <a:prstGeom prst="rect">
            <a:avLst/>
          </a:prstGeom>
        </p:spPr>
        <p:txBody>
          <a:bodyPr anchor="t" rtlCol="false" tIns="0" lIns="0" bIns="0" rIns="0">
            <a:spAutoFit/>
          </a:bodyPr>
          <a:lstStyle/>
          <a:p>
            <a:pPr>
              <a:lnSpc>
                <a:spcPts val="8000"/>
              </a:lnSpc>
            </a:pPr>
            <a:r>
              <a:rPr lang="en-US" sz="8000">
                <a:solidFill>
                  <a:srgbClr val="FFFFFF"/>
                </a:solidFill>
                <a:latin typeface="Cormorant Garamond Medium"/>
              </a:rPr>
              <a:t>References</a:t>
            </a:r>
          </a:p>
        </p:txBody>
      </p:sp>
      <p:sp>
        <p:nvSpPr>
          <p:cNvPr name="TextBox 4" id="4"/>
          <p:cNvSpPr txBox="true"/>
          <p:nvPr/>
        </p:nvSpPr>
        <p:spPr>
          <a:xfrm rot="0">
            <a:off x="952633" y="2389365"/>
            <a:ext cx="16382735" cy="7227729"/>
          </a:xfrm>
          <a:prstGeom prst="rect">
            <a:avLst/>
          </a:prstGeom>
        </p:spPr>
        <p:txBody>
          <a:bodyPr anchor="t" rtlCol="false" tIns="0" lIns="0" bIns="0" rIns="0">
            <a:spAutoFit/>
          </a:bodyPr>
          <a:lstStyle/>
          <a:p>
            <a:pPr marL="875744" indent="-437872" lvl="1">
              <a:lnSpc>
                <a:spcPts val="4056"/>
              </a:lnSpc>
              <a:buFont typeface="Arial"/>
              <a:buChar char="•"/>
            </a:pPr>
            <a:r>
              <a:rPr lang="en-US" sz="4056">
                <a:solidFill>
                  <a:srgbClr val="000000"/>
                </a:solidFill>
                <a:latin typeface="Cormorant Garamond"/>
              </a:rPr>
              <a:t> </a:t>
            </a:r>
            <a:r>
              <a:rPr lang="en-US" sz="4056">
                <a:solidFill>
                  <a:srgbClr val="000000"/>
                </a:solidFill>
                <a:latin typeface="Cormorant Garamond Medium"/>
                <a:hlinkClick r:id="rId2" tooltip="https://arxiv.org/pdf/2305.04811.pdf"/>
              </a:rPr>
              <a:t>Deep learning models for price forecasting of financial time series: A review of recent advancements: 2020-2022</a:t>
            </a:r>
            <a:r>
              <a:rPr lang="en-US" sz="4056">
                <a:solidFill>
                  <a:srgbClr val="000000"/>
                </a:solidFill>
                <a:latin typeface="Cormorant Garamond"/>
              </a:rPr>
              <a:t>: </a:t>
            </a:r>
            <a:r>
              <a:rPr lang="en-US" sz="4056" u="sng">
                <a:solidFill>
                  <a:srgbClr val="000000"/>
                </a:solidFill>
                <a:latin typeface="Cormorant Garamond"/>
              </a:rPr>
              <a:t>https://arxiv.org/pdf/2305.04811.pdf</a:t>
            </a:r>
          </a:p>
          <a:p>
            <a:pPr>
              <a:lnSpc>
                <a:spcPts val="4056"/>
              </a:lnSpc>
            </a:pPr>
          </a:p>
          <a:p>
            <a:pPr marL="875744" indent="-437872" lvl="1">
              <a:lnSpc>
                <a:spcPts val="4056"/>
              </a:lnSpc>
              <a:buFont typeface="Arial"/>
              <a:buChar char="•"/>
            </a:pPr>
            <a:r>
              <a:rPr lang="en-US" sz="4056">
                <a:solidFill>
                  <a:srgbClr val="000000"/>
                </a:solidFill>
                <a:latin typeface="Cormorant Garamond Medium"/>
              </a:rPr>
              <a:t> Convolutional LSTM Network: A Machine Learning Approach for Precipitation Nowcasting: </a:t>
            </a:r>
            <a:r>
              <a:rPr lang="en-US" sz="4056" u="sng">
                <a:solidFill>
                  <a:srgbClr val="000000"/>
                </a:solidFill>
                <a:latin typeface="Cormorant Garamond Medium"/>
              </a:rPr>
              <a:t>https://arxiv.org/pdf/1506.04214v2.pdf</a:t>
            </a:r>
          </a:p>
          <a:p>
            <a:pPr>
              <a:lnSpc>
                <a:spcPts val="4056"/>
              </a:lnSpc>
            </a:pPr>
          </a:p>
          <a:p>
            <a:pPr marL="875744" indent="-437872" lvl="1">
              <a:lnSpc>
                <a:spcPts val="4056"/>
              </a:lnSpc>
              <a:buFont typeface="Arial"/>
              <a:buChar char="•"/>
            </a:pPr>
            <a:r>
              <a:rPr lang="en-US" sz="4056">
                <a:solidFill>
                  <a:srgbClr val="000000"/>
                </a:solidFill>
                <a:latin typeface="Cormorant Garamond Medium"/>
              </a:rPr>
              <a:t>A LSTM-Method for Bitcoin Price Prediction: A Case Study Yahoo Finance Stock Market: </a:t>
            </a:r>
            <a:r>
              <a:rPr lang="en-US" sz="4056" u="sng">
                <a:solidFill>
                  <a:srgbClr val="000000"/>
                </a:solidFill>
                <a:latin typeface="Cormorant Garamond Medium"/>
              </a:rPr>
              <a:t>https://rie.binadarma.ac.id/file/conference/a-lstm-method-for-bitcoin-price-prediction-a-case-study-yahoo-finance-stock-market-1639027986.pdf</a:t>
            </a:r>
          </a:p>
          <a:p>
            <a:pPr>
              <a:lnSpc>
                <a:spcPts val="4056"/>
              </a:lnSpc>
            </a:pPr>
          </a:p>
          <a:p>
            <a:pPr marL="875744" indent="-437872" lvl="1">
              <a:lnSpc>
                <a:spcPts val="4056"/>
              </a:lnSpc>
              <a:buFont typeface="Arial"/>
              <a:buChar char="•"/>
            </a:pPr>
            <a:r>
              <a:rPr lang="en-US" sz="4056">
                <a:solidFill>
                  <a:srgbClr val="000000"/>
                </a:solidFill>
                <a:latin typeface="Cormorant Garamond Medium"/>
              </a:rPr>
              <a:t> Bitcoin Price Prediction Using LSTM: </a:t>
            </a:r>
            <a:r>
              <a:rPr lang="en-US" sz="4056" u="sng">
                <a:solidFill>
                  <a:srgbClr val="000000"/>
                </a:solidFill>
                <a:latin typeface="Cormorant Garamond Medium"/>
              </a:rPr>
              <a:t>https://www.irjet.net/archives/V9/i4/IRJET-V9I425.pdf</a:t>
            </a:r>
          </a:p>
          <a:p>
            <a:pPr>
              <a:lnSpc>
                <a:spcPts val="4056"/>
              </a:lnSpc>
              <a:spcBef>
                <a:spcPct val="0"/>
              </a:spcBef>
            </a:pPr>
          </a:p>
        </p:txBody>
      </p:sp>
    </p:spTree>
  </p:cSld>
  <p:clrMapOvr>
    <a:masterClrMapping/>
  </p:clrMapOvr>
</p:sld>
</file>

<file path=ppt/slides/slide24.xml><?xml version="1.0" encoding="utf-8"?>
<p:sld xmlns:p="http://schemas.openxmlformats.org/presentationml/2006/main" xmlns:a="http://schemas.openxmlformats.org/drawingml/2006/main">
  <p:cSld>
    <p:bg>
      <p:bgPr>
        <a:solidFill>
          <a:srgbClr val="EDEDED"/>
        </a:solidFill>
      </p:bgPr>
    </p:bg>
    <p:spTree>
      <p:nvGrpSpPr>
        <p:cNvPr id="1" name=""/>
        <p:cNvGrpSpPr/>
        <p:nvPr/>
      </p:nvGrpSpPr>
      <p:grpSpPr>
        <a:xfrm>
          <a:off x="0" y="0"/>
          <a:ext cx="0" cy="0"/>
          <a:chOff x="0" y="0"/>
          <a:chExt cx="0" cy="0"/>
        </a:xfrm>
      </p:grpSpPr>
      <p:grpSp>
        <p:nvGrpSpPr>
          <p:cNvPr name="Group 2" id="2"/>
          <p:cNvGrpSpPr/>
          <p:nvPr/>
        </p:nvGrpSpPr>
        <p:grpSpPr>
          <a:xfrm rot="0">
            <a:off x="16798769" y="9343211"/>
            <a:ext cx="460531" cy="113826"/>
            <a:chOff x="0" y="0"/>
            <a:chExt cx="1736758" cy="429260"/>
          </a:xfrm>
        </p:grpSpPr>
        <p:sp>
          <p:nvSpPr>
            <p:cNvPr name="Freeform 3" id="3"/>
            <p:cNvSpPr/>
            <p:nvPr/>
          </p:nvSpPr>
          <p:spPr>
            <a:xfrm flipH="false" flipV="false" rot="0">
              <a:off x="0" y="-5080"/>
              <a:ext cx="1736758" cy="434340"/>
            </a:xfrm>
            <a:custGeom>
              <a:avLst/>
              <a:gdLst/>
              <a:ahLst/>
              <a:cxnLst/>
              <a:rect r="r" b="b" t="t" l="l"/>
              <a:pathLst>
                <a:path h="434340" w="1736758">
                  <a:moveTo>
                    <a:pt x="1718978" y="187960"/>
                  </a:moveTo>
                  <a:lnTo>
                    <a:pt x="1457358" y="11430"/>
                  </a:lnTo>
                  <a:cubicBezTo>
                    <a:pt x="1439578" y="0"/>
                    <a:pt x="1416717" y="3810"/>
                    <a:pt x="1404017" y="21590"/>
                  </a:cubicBezTo>
                  <a:cubicBezTo>
                    <a:pt x="1392588" y="39370"/>
                    <a:pt x="1396398" y="62230"/>
                    <a:pt x="1414178" y="74930"/>
                  </a:cubicBezTo>
                  <a:lnTo>
                    <a:pt x="1572928" y="181610"/>
                  </a:lnTo>
                  <a:lnTo>
                    <a:pt x="0" y="181610"/>
                  </a:lnTo>
                  <a:lnTo>
                    <a:pt x="0" y="257810"/>
                  </a:lnTo>
                  <a:lnTo>
                    <a:pt x="1572928" y="257810"/>
                  </a:lnTo>
                  <a:lnTo>
                    <a:pt x="1414178" y="364490"/>
                  </a:lnTo>
                  <a:cubicBezTo>
                    <a:pt x="1396398" y="375920"/>
                    <a:pt x="1392588" y="400050"/>
                    <a:pt x="1404018" y="417830"/>
                  </a:cubicBezTo>
                  <a:cubicBezTo>
                    <a:pt x="1411638" y="429260"/>
                    <a:pt x="1423068" y="434340"/>
                    <a:pt x="1435768" y="434340"/>
                  </a:cubicBezTo>
                  <a:cubicBezTo>
                    <a:pt x="1443388" y="434340"/>
                    <a:pt x="1451008" y="431800"/>
                    <a:pt x="1457358" y="427990"/>
                  </a:cubicBezTo>
                  <a:lnTo>
                    <a:pt x="1720248" y="251460"/>
                  </a:lnTo>
                  <a:cubicBezTo>
                    <a:pt x="1730408" y="243840"/>
                    <a:pt x="1736758" y="232410"/>
                    <a:pt x="1736758" y="219710"/>
                  </a:cubicBezTo>
                  <a:cubicBezTo>
                    <a:pt x="1736758" y="207010"/>
                    <a:pt x="1730408" y="195580"/>
                    <a:pt x="1718978" y="187960"/>
                  </a:cubicBezTo>
                  <a:close/>
                </a:path>
              </a:pathLst>
            </a:custGeom>
            <a:solidFill>
              <a:srgbClr val="FFFFFF"/>
            </a:solidFill>
          </p:spPr>
        </p:sp>
      </p:grpSp>
      <p:sp>
        <p:nvSpPr>
          <p:cNvPr name="TextBox 4" id="4"/>
          <p:cNvSpPr txBox="true"/>
          <p:nvPr/>
        </p:nvSpPr>
        <p:spPr>
          <a:xfrm rot="0">
            <a:off x="6921639" y="4711262"/>
            <a:ext cx="4444722" cy="1001329"/>
          </a:xfrm>
          <a:prstGeom prst="rect">
            <a:avLst/>
          </a:prstGeom>
        </p:spPr>
        <p:txBody>
          <a:bodyPr anchor="t" rtlCol="false" tIns="0" lIns="0" bIns="0" rIns="0">
            <a:spAutoFit/>
          </a:bodyPr>
          <a:lstStyle/>
          <a:p>
            <a:pPr algn="ctr">
              <a:lnSpc>
                <a:spcPts val="7547"/>
              </a:lnSpc>
              <a:spcBef>
                <a:spcPct val="0"/>
              </a:spcBef>
            </a:pPr>
            <a:r>
              <a:rPr lang="en-US" sz="7547">
                <a:solidFill>
                  <a:srgbClr val="000000"/>
                </a:solidFill>
                <a:latin typeface="Cormorant Garamond Medium"/>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AutoShape 2" id="2"/>
          <p:cNvSpPr/>
          <p:nvPr/>
        </p:nvSpPr>
        <p:spPr>
          <a:xfrm rot="0">
            <a:off x="-19050" y="14834"/>
            <a:ext cx="18288000" cy="1702614"/>
          </a:xfrm>
          <a:prstGeom prst="rect">
            <a:avLst/>
          </a:prstGeom>
          <a:solidFill>
            <a:srgbClr val="191E37"/>
          </a:solidFill>
        </p:spPr>
      </p:sp>
      <p:sp>
        <p:nvSpPr>
          <p:cNvPr name="Freeform 3" id="3"/>
          <p:cNvSpPr/>
          <p:nvPr/>
        </p:nvSpPr>
        <p:spPr>
          <a:xfrm flipH="false" flipV="false" rot="0">
            <a:off x="2611419" y="5686091"/>
            <a:ext cx="2676746" cy="2676746"/>
          </a:xfrm>
          <a:custGeom>
            <a:avLst/>
            <a:gdLst/>
            <a:ahLst/>
            <a:cxnLst/>
            <a:rect r="r" b="b" t="t" l="l"/>
            <a:pathLst>
              <a:path h="2676746" w="2676746">
                <a:moveTo>
                  <a:pt x="0" y="0"/>
                </a:moveTo>
                <a:lnTo>
                  <a:pt x="2676746" y="0"/>
                </a:lnTo>
                <a:lnTo>
                  <a:pt x="2676746" y="2676746"/>
                </a:lnTo>
                <a:lnTo>
                  <a:pt x="0" y="26767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097294" y="5844064"/>
            <a:ext cx="2676746" cy="2676746"/>
          </a:xfrm>
          <a:custGeom>
            <a:avLst/>
            <a:gdLst/>
            <a:ahLst/>
            <a:cxnLst/>
            <a:rect r="r" b="b" t="t" l="l"/>
            <a:pathLst>
              <a:path h="2676746" w="2676746">
                <a:moveTo>
                  <a:pt x="0" y="0"/>
                </a:moveTo>
                <a:lnTo>
                  <a:pt x="2676746" y="0"/>
                </a:lnTo>
                <a:lnTo>
                  <a:pt x="2676746" y="2676746"/>
                </a:lnTo>
                <a:lnTo>
                  <a:pt x="0" y="26767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463289" y="5766197"/>
            <a:ext cx="2676746" cy="2676746"/>
          </a:xfrm>
          <a:custGeom>
            <a:avLst/>
            <a:gdLst/>
            <a:ahLst/>
            <a:cxnLst/>
            <a:rect r="r" b="b" t="t" l="l"/>
            <a:pathLst>
              <a:path h="2676746" w="2676746">
                <a:moveTo>
                  <a:pt x="0" y="0"/>
                </a:moveTo>
                <a:lnTo>
                  <a:pt x="2676746" y="0"/>
                </a:lnTo>
                <a:lnTo>
                  <a:pt x="2676746" y="2676746"/>
                </a:lnTo>
                <a:lnTo>
                  <a:pt x="0" y="26767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5400000">
            <a:off x="2823641" y="3506760"/>
            <a:ext cx="2450451" cy="4900903"/>
          </a:xfrm>
          <a:custGeom>
            <a:avLst/>
            <a:gdLst/>
            <a:ahLst/>
            <a:cxnLst/>
            <a:rect r="r" b="b" t="t" l="l"/>
            <a:pathLst>
              <a:path h="4900903" w="2450451">
                <a:moveTo>
                  <a:pt x="0" y="0"/>
                </a:moveTo>
                <a:lnTo>
                  <a:pt x="2450451" y="0"/>
                </a:lnTo>
                <a:lnTo>
                  <a:pt x="2450451" y="4900903"/>
                </a:lnTo>
                <a:lnTo>
                  <a:pt x="0" y="4900903"/>
                </a:lnTo>
                <a:lnTo>
                  <a:pt x="0" y="0"/>
                </a:lnTo>
                <a:close/>
              </a:path>
            </a:pathLst>
          </a:custGeom>
          <a:blipFill>
            <a:blip r:embed="rId8">
              <a:extLst>
                <a:ext uri="{96DAC541-7B7A-43D3-8B79-37D633B846F1}">
                  <asvg:svgBlip xmlns:asvg="http://schemas.microsoft.com/office/drawing/2016/SVG/main" r:embed="rId9"/>
                </a:ext>
              </a:extLst>
            </a:blip>
            <a:stretch>
              <a:fillRect l="0" t="0" r="-100000" b="0"/>
            </a:stretch>
          </a:blipFill>
        </p:spPr>
      </p:sp>
      <p:sp>
        <p:nvSpPr>
          <p:cNvPr name="Freeform 7" id="7"/>
          <p:cNvSpPr/>
          <p:nvPr/>
        </p:nvSpPr>
        <p:spPr>
          <a:xfrm flipH="false" flipV="false" rot="5400000">
            <a:off x="11597474" y="3428893"/>
            <a:ext cx="2450451" cy="4900903"/>
          </a:xfrm>
          <a:custGeom>
            <a:avLst/>
            <a:gdLst/>
            <a:ahLst/>
            <a:cxnLst/>
            <a:rect r="r" b="b" t="t" l="l"/>
            <a:pathLst>
              <a:path h="4900903" w="2450451">
                <a:moveTo>
                  <a:pt x="0" y="0"/>
                </a:moveTo>
                <a:lnTo>
                  <a:pt x="2450451" y="0"/>
                </a:lnTo>
                <a:lnTo>
                  <a:pt x="2450451" y="4900903"/>
                </a:lnTo>
                <a:lnTo>
                  <a:pt x="0" y="4900903"/>
                </a:lnTo>
                <a:lnTo>
                  <a:pt x="0" y="0"/>
                </a:lnTo>
                <a:close/>
              </a:path>
            </a:pathLst>
          </a:custGeom>
          <a:blipFill>
            <a:blip r:embed="rId10">
              <a:extLst>
                <a:ext uri="{96DAC541-7B7A-43D3-8B79-37D633B846F1}">
                  <asvg:svgBlip xmlns:asvg="http://schemas.microsoft.com/office/drawing/2016/SVG/main" r:embed="rId11"/>
                </a:ext>
              </a:extLst>
            </a:blip>
            <a:stretch>
              <a:fillRect l="0" t="0" r="-100000" b="0"/>
            </a:stretch>
          </a:blipFill>
        </p:spPr>
      </p:sp>
      <p:sp>
        <p:nvSpPr>
          <p:cNvPr name="Freeform 8" id="8"/>
          <p:cNvSpPr/>
          <p:nvPr/>
        </p:nvSpPr>
        <p:spPr>
          <a:xfrm flipH="false" flipV="false" rot="-5400000">
            <a:off x="7210441" y="5926427"/>
            <a:ext cx="2450451" cy="4900903"/>
          </a:xfrm>
          <a:custGeom>
            <a:avLst/>
            <a:gdLst/>
            <a:ahLst/>
            <a:cxnLst/>
            <a:rect r="r" b="b" t="t" l="l"/>
            <a:pathLst>
              <a:path h="4900903" w="2450451">
                <a:moveTo>
                  <a:pt x="0" y="0"/>
                </a:moveTo>
                <a:lnTo>
                  <a:pt x="2450451" y="0"/>
                </a:lnTo>
                <a:lnTo>
                  <a:pt x="2450451" y="4900902"/>
                </a:lnTo>
                <a:lnTo>
                  <a:pt x="0" y="4900902"/>
                </a:lnTo>
                <a:lnTo>
                  <a:pt x="0" y="0"/>
                </a:lnTo>
                <a:close/>
              </a:path>
            </a:pathLst>
          </a:custGeom>
          <a:blipFill>
            <a:blip r:embed="rId12">
              <a:extLst>
                <a:ext uri="{96DAC541-7B7A-43D3-8B79-37D633B846F1}">
                  <asvg:svgBlip xmlns:asvg="http://schemas.microsoft.com/office/drawing/2016/SVG/main" r:embed="rId13"/>
                </a:ext>
              </a:extLst>
            </a:blip>
            <a:stretch>
              <a:fillRect l="0" t="0" r="-100000" b="0"/>
            </a:stretch>
          </a:blipFill>
        </p:spPr>
      </p:sp>
      <p:grpSp>
        <p:nvGrpSpPr>
          <p:cNvPr name="Group 9" id="9"/>
          <p:cNvGrpSpPr/>
          <p:nvPr/>
        </p:nvGrpSpPr>
        <p:grpSpPr>
          <a:xfrm rot="-2700000">
            <a:off x="5765162" y="6690274"/>
            <a:ext cx="924236" cy="922757"/>
            <a:chOff x="0" y="0"/>
            <a:chExt cx="6350000" cy="6339840"/>
          </a:xfrm>
        </p:grpSpPr>
        <p:sp>
          <p:nvSpPr>
            <p:cNvPr name="Freeform 10" id="10"/>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86EAE9"/>
            </a:solidFill>
          </p:spPr>
        </p:sp>
      </p:grpSp>
      <p:grpSp>
        <p:nvGrpSpPr>
          <p:cNvPr name="Group 11" id="11"/>
          <p:cNvGrpSpPr/>
          <p:nvPr/>
        </p:nvGrpSpPr>
        <p:grpSpPr>
          <a:xfrm rot="8100000">
            <a:off x="10159253" y="6721059"/>
            <a:ext cx="924236" cy="922757"/>
            <a:chOff x="0" y="0"/>
            <a:chExt cx="6350000" cy="6339840"/>
          </a:xfrm>
        </p:grpSpPr>
        <p:sp>
          <p:nvSpPr>
            <p:cNvPr name="Freeform 12" id="12"/>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3EDAD8"/>
            </a:solidFill>
          </p:spPr>
        </p:sp>
      </p:grpSp>
      <p:grpSp>
        <p:nvGrpSpPr>
          <p:cNvPr name="Group 13" id="13"/>
          <p:cNvGrpSpPr/>
          <p:nvPr/>
        </p:nvGrpSpPr>
        <p:grpSpPr>
          <a:xfrm rot="-2700000">
            <a:off x="14519836" y="6563085"/>
            <a:ext cx="924236" cy="922757"/>
            <a:chOff x="0" y="0"/>
            <a:chExt cx="6350000" cy="6339840"/>
          </a:xfrm>
        </p:grpSpPr>
        <p:sp>
          <p:nvSpPr>
            <p:cNvPr name="Freeform 14" id="14"/>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13538A"/>
            </a:solidFill>
          </p:spPr>
        </p:sp>
      </p:grpSp>
      <p:sp>
        <p:nvSpPr>
          <p:cNvPr name="TextBox 15" id="15"/>
          <p:cNvSpPr txBox="true"/>
          <p:nvPr/>
        </p:nvSpPr>
        <p:spPr>
          <a:xfrm rot="0">
            <a:off x="5288165" y="383541"/>
            <a:ext cx="8556696" cy="1069975"/>
          </a:xfrm>
          <a:prstGeom prst="rect">
            <a:avLst/>
          </a:prstGeom>
        </p:spPr>
        <p:txBody>
          <a:bodyPr anchor="t" rtlCol="false" tIns="0" lIns="0" bIns="0" rIns="0">
            <a:spAutoFit/>
          </a:bodyPr>
          <a:lstStyle/>
          <a:p>
            <a:pPr>
              <a:lnSpc>
                <a:spcPts val="8000"/>
              </a:lnSpc>
            </a:pPr>
            <a:r>
              <a:rPr lang="en-US" sz="8000">
                <a:solidFill>
                  <a:srgbClr val="FFFFFF"/>
                </a:solidFill>
                <a:latin typeface="Cormorant Garamond Medium"/>
              </a:rPr>
              <a:t>Our Approaches</a:t>
            </a:r>
          </a:p>
        </p:txBody>
      </p:sp>
      <p:sp>
        <p:nvSpPr>
          <p:cNvPr name="TextBox 16" id="16"/>
          <p:cNvSpPr txBox="true"/>
          <p:nvPr/>
        </p:nvSpPr>
        <p:spPr>
          <a:xfrm rot="0">
            <a:off x="3272495" y="8912662"/>
            <a:ext cx="1556569" cy="689442"/>
          </a:xfrm>
          <a:prstGeom prst="rect">
            <a:avLst/>
          </a:prstGeom>
        </p:spPr>
        <p:txBody>
          <a:bodyPr anchor="t" rtlCol="false" tIns="0" lIns="0" bIns="0" rIns="0">
            <a:spAutoFit/>
          </a:bodyPr>
          <a:lstStyle/>
          <a:p>
            <a:pPr algn="ctr">
              <a:lnSpc>
                <a:spcPts val="5175"/>
              </a:lnSpc>
              <a:spcBef>
                <a:spcPct val="0"/>
              </a:spcBef>
            </a:pPr>
            <a:r>
              <a:rPr lang="en-US" sz="5175">
                <a:solidFill>
                  <a:srgbClr val="000000"/>
                </a:solidFill>
                <a:latin typeface="Cormorant Garamond Medium"/>
              </a:rPr>
              <a:t> RNN</a:t>
            </a:r>
          </a:p>
        </p:txBody>
      </p:sp>
      <p:sp>
        <p:nvSpPr>
          <p:cNvPr name="TextBox 17" id="17"/>
          <p:cNvSpPr txBox="true"/>
          <p:nvPr/>
        </p:nvSpPr>
        <p:spPr>
          <a:xfrm rot="0">
            <a:off x="7620098" y="5028015"/>
            <a:ext cx="1644767" cy="690141"/>
          </a:xfrm>
          <a:prstGeom prst="rect">
            <a:avLst/>
          </a:prstGeom>
        </p:spPr>
        <p:txBody>
          <a:bodyPr anchor="t" rtlCol="false" tIns="0" lIns="0" bIns="0" rIns="0">
            <a:spAutoFit/>
          </a:bodyPr>
          <a:lstStyle/>
          <a:p>
            <a:pPr algn="ctr">
              <a:lnSpc>
                <a:spcPts val="5169"/>
              </a:lnSpc>
              <a:spcBef>
                <a:spcPct val="0"/>
              </a:spcBef>
            </a:pPr>
            <a:r>
              <a:rPr lang="en-US" sz="5169">
                <a:solidFill>
                  <a:srgbClr val="000000"/>
                </a:solidFill>
                <a:latin typeface="Cormorant Garamond Medium"/>
              </a:rPr>
              <a:t>LSTM</a:t>
            </a:r>
          </a:p>
        </p:txBody>
      </p:sp>
      <p:sp>
        <p:nvSpPr>
          <p:cNvPr name="TextBox 18" id="18"/>
          <p:cNvSpPr txBox="true"/>
          <p:nvPr/>
        </p:nvSpPr>
        <p:spPr>
          <a:xfrm rot="0">
            <a:off x="11458120" y="8651340"/>
            <a:ext cx="3011047" cy="690141"/>
          </a:xfrm>
          <a:prstGeom prst="rect">
            <a:avLst/>
          </a:prstGeom>
        </p:spPr>
        <p:txBody>
          <a:bodyPr anchor="t" rtlCol="false" tIns="0" lIns="0" bIns="0" rIns="0">
            <a:spAutoFit/>
          </a:bodyPr>
          <a:lstStyle/>
          <a:p>
            <a:pPr algn="ctr">
              <a:lnSpc>
                <a:spcPts val="5169"/>
              </a:lnSpc>
              <a:spcBef>
                <a:spcPct val="0"/>
              </a:spcBef>
            </a:pPr>
            <a:r>
              <a:rPr lang="en-US" sz="5169">
                <a:solidFill>
                  <a:srgbClr val="000000"/>
                </a:solidFill>
                <a:latin typeface="Cormorant Garamond Medium"/>
              </a:rPr>
              <a:t> convLSTM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AutoShape 2" id="2"/>
          <p:cNvSpPr/>
          <p:nvPr/>
        </p:nvSpPr>
        <p:spPr>
          <a:xfrm rot="0">
            <a:off x="0" y="14834"/>
            <a:ext cx="18288000" cy="1702614"/>
          </a:xfrm>
          <a:prstGeom prst="rect">
            <a:avLst/>
          </a:prstGeom>
          <a:solidFill>
            <a:srgbClr val="191E37"/>
          </a:solidFill>
        </p:spPr>
      </p:sp>
      <p:sp>
        <p:nvSpPr>
          <p:cNvPr name="Freeform 3" id="3"/>
          <p:cNvSpPr/>
          <p:nvPr/>
        </p:nvSpPr>
        <p:spPr>
          <a:xfrm flipH="false" flipV="false" rot="0">
            <a:off x="6340755" y="1717448"/>
            <a:ext cx="4061324" cy="2443813"/>
          </a:xfrm>
          <a:custGeom>
            <a:avLst/>
            <a:gdLst/>
            <a:ahLst/>
            <a:cxnLst/>
            <a:rect r="r" b="b" t="t" l="l"/>
            <a:pathLst>
              <a:path h="2443813" w="4061324">
                <a:moveTo>
                  <a:pt x="0" y="0"/>
                </a:moveTo>
                <a:lnTo>
                  <a:pt x="4061324" y="0"/>
                </a:lnTo>
                <a:lnTo>
                  <a:pt x="4061324" y="2443812"/>
                </a:lnTo>
                <a:lnTo>
                  <a:pt x="0" y="2443812"/>
                </a:lnTo>
                <a:lnTo>
                  <a:pt x="0" y="0"/>
                </a:lnTo>
                <a:close/>
              </a:path>
            </a:pathLst>
          </a:custGeom>
          <a:blipFill>
            <a:blip r:embed="rId2"/>
            <a:stretch>
              <a:fillRect l="0" t="0" r="0" b="-15179"/>
            </a:stretch>
          </a:blipFill>
        </p:spPr>
      </p:sp>
      <p:sp>
        <p:nvSpPr>
          <p:cNvPr name="Freeform 4" id="4"/>
          <p:cNvSpPr/>
          <p:nvPr/>
        </p:nvSpPr>
        <p:spPr>
          <a:xfrm flipH="false" flipV="false" rot="0">
            <a:off x="768615" y="4427960"/>
            <a:ext cx="17519385" cy="1518180"/>
          </a:xfrm>
          <a:custGeom>
            <a:avLst/>
            <a:gdLst/>
            <a:ahLst/>
            <a:cxnLst/>
            <a:rect r="r" b="b" t="t" l="l"/>
            <a:pathLst>
              <a:path h="1518180" w="17519385">
                <a:moveTo>
                  <a:pt x="0" y="0"/>
                </a:moveTo>
                <a:lnTo>
                  <a:pt x="17519385" y="0"/>
                </a:lnTo>
                <a:lnTo>
                  <a:pt x="17519385" y="1518180"/>
                </a:lnTo>
                <a:lnTo>
                  <a:pt x="0" y="1518180"/>
                </a:lnTo>
                <a:lnTo>
                  <a:pt x="0" y="0"/>
                </a:lnTo>
                <a:close/>
              </a:path>
            </a:pathLst>
          </a:custGeom>
          <a:blipFill>
            <a:blip r:embed="rId3"/>
            <a:stretch>
              <a:fillRect l="-7432" t="-10639" r="0" b="-10639"/>
            </a:stretch>
          </a:blipFill>
        </p:spPr>
      </p:sp>
      <p:sp>
        <p:nvSpPr>
          <p:cNvPr name="Freeform 5" id="5"/>
          <p:cNvSpPr/>
          <p:nvPr/>
        </p:nvSpPr>
        <p:spPr>
          <a:xfrm flipH="false" flipV="false" rot="0">
            <a:off x="768615" y="5946140"/>
            <a:ext cx="17519385" cy="2781294"/>
          </a:xfrm>
          <a:custGeom>
            <a:avLst/>
            <a:gdLst/>
            <a:ahLst/>
            <a:cxnLst/>
            <a:rect r="r" b="b" t="t" l="l"/>
            <a:pathLst>
              <a:path h="2781294" w="17519385">
                <a:moveTo>
                  <a:pt x="0" y="0"/>
                </a:moveTo>
                <a:lnTo>
                  <a:pt x="17519385" y="0"/>
                </a:lnTo>
                <a:lnTo>
                  <a:pt x="17519385" y="2781294"/>
                </a:lnTo>
                <a:lnTo>
                  <a:pt x="0" y="2781294"/>
                </a:lnTo>
                <a:lnTo>
                  <a:pt x="0" y="0"/>
                </a:lnTo>
                <a:close/>
              </a:path>
            </a:pathLst>
          </a:custGeom>
          <a:blipFill>
            <a:blip r:embed="rId4"/>
            <a:stretch>
              <a:fillRect l="-7198" t="-53320" r="0" b="-56592"/>
            </a:stretch>
          </a:blipFill>
        </p:spPr>
      </p:sp>
      <p:sp>
        <p:nvSpPr>
          <p:cNvPr name="TextBox 6" id="6"/>
          <p:cNvSpPr txBox="true"/>
          <p:nvPr/>
        </p:nvSpPr>
        <p:spPr>
          <a:xfrm rot="0">
            <a:off x="0" y="4417060"/>
            <a:ext cx="17598908" cy="1488441"/>
          </a:xfrm>
          <a:prstGeom prst="rect">
            <a:avLst/>
          </a:prstGeom>
        </p:spPr>
        <p:txBody>
          <a:bodyPr anchor="t" rtlCol="false" tIns="0" lIns="0" bIns="0" rIns="0">
            <a:spAutoFit/>
          </a:bodyPr>
          <a:lstStyle/>
          <a:p>
            <a:pPr algn="just" marL="842015" indent="-421007" lvl="1">
              <a:lnSpc>
                <a:spcPts val="3900"/>
              </a:lnSpc>
              <a:buFont typeface="Arial"/>
              <a:buChar char="•"/>
            </a:pPr>
            <a:r>
              <a:rPr lang="en-US" sz="3900">
                <a:solidFill>
                  <a:srgbClr val="000000"/>
                </a:solidFill>
                <a:latin typeface="Cormorant Garamond Medium"/>
              </a:rPr>
              <a:t>The dataset contains ten columns , namely , timestamp, open price, close price, high price, low price, volume, number of trades, Taker Buy Base Asset volume, </a:t>
            </a:r>
          </a:p>
          <a:p>
            <a:pPr algn="just">
              <a:lnSpc>
                <a:spcPts val="3800"/>
              </a:lnSpc>
              <a:spcBef>
                <a:spcPct val="0"/>
              </a:spcBef>
            </a:pPr>
            <a:r>
              <a:rPr lang="en-US" sz="3800">
                <a:solidFill>
                  <a:srgbClr val="000000"/>
                </a:solidFill>
                <a:latin typeface="Cormorant Garamond Medium"/>
              </a:rPr>
              <a:t>       </a:t>
            </a:r>
            <a:r>
              <a:rPr lang="en-US" sz="3800">
                <a:solidFill>
                  <a:srgbClr val="000000"/>
                </a:solidFill>
                <a:latin typeface="Cormorant Garamond Medium"/>
              </a:rPr>
              <a:t>Taker Buy Quote Asset volume, Quote Asset Volume</a:t>
            </a:r>
          </a:p>
        </p:txBody>
      </p:sp>
      <p:sp>
        <p:nvSpPr>
          <p:cNvPr name="Freeform 7" id="7"/>
          <p:cNvSpPr/>
          <p:nvPr/>
        </p:nvSpPr>
        <p:spPr>
          <a:xfrm flipH="false" flipV="false" rot="0">
            <a:off x="768615" y="8765534"/>
            <a:ext cx="17519385" cy="1248918"/>
          </a:xfrm>
          <a:custGeom>
            <a:avLst/>
            <a:gdLst/>
            <a:ahLst/>
            <a:cxnLst/>
            <a:rect r="r" b="b" t="t" l="l"/>
            <a:pathLst>
              <a:path h="1248918" w="17519385">
                <a:moveTo>
                  <a:pt x="0" y="0"/>
                </a:moveTo>
                <a:lnTo>
                  <a:pt x="17519385" y="0"/>
                </a:lnTo>
                <a:lnTo>
                  <a:pt x="17519385" y="1248918"/>
                </a:lnTo>
                <a:lnTo>
                  <a:pt x="0" y="1248918"/>
                </a:lnTo>
                <a:lnTo>
                  <a:pt x="0" y="0"/>
                </a:lnTo>
                <a:close/>
              </a:path>
            </a:pathLst>
          </a:custGeom>
          <a:blipFill>
            <a:blip r:embed="rId3"/>
            <a:stretch>
              <a:fillRect l="-1426" t="-18689" r="0" b="-20495"/>
            </a:stretch>
          </a:blipFill>
        </p:spPr>
      </p:sp>
      <p:sp>
        <p:nvSpPr>
          <p:cNvPr name="TextBox 8" id="8"/>
          <p:cNvSpPr txBox="true"/>
          <p:nvPr/>
        </p:nvSpPr>
        <p:spPr>
          <a:xfrm rot="0">
            <a:off x="5288165" y="383541"/>
            <a:ext cx="8556696" cy="1069975"/>
          </a:xfrm>
          <a:prstGeom prst="rect">
            <a:avLst/>
          </a:prstGeom>
        </p:spPr>
        <p:txBody>
          <a:bodyPr anchor="t" rtlCol="false" tIns="0" lIns="0" bIns="0" rIns="0">
            <a:spAutoFit/>
          </a:bodyPr>
          <a:lstStyle/>
          <a:p>
            <a:pPr>
              <a:lnSpc>
                <a:spcPts val="8000"/>
              </a:lnSpc>
            </a:pPr>
            <a:r>
              <a:rPr lang="en-US" sz="8000">
                <a:solidFill>
                  <a:srgbClr val="FFFFFF"/>
                </a:solidFill>
                <a:latin typeface="Cormorant Garamond Medium"/>
              </a:rPr>
              <a:t>Data Acquisition</a:t>
            </a:r>
          </a:p>
        </p:txBody>
      </p:sp>
      <p:sp>
        <p:nvSpPr>
          <p:cNvPr name="TextBox 9" id="9"/>
          <p:cNvSpPr txBox="true"/>
          <p:nvPr/>
        </p:nvSpPr>
        <p:spPr>
          <a:xfrm rot="0">
            <a:off x="0" y="9000518"/>
            <a:ext cx="18020108" cy="1013935"/>
          </a:xfrm>
          <a:prstGeom prst="rect">
            <a:avLst/>
          </a:prstGeom>
        </p:spPr>
        <p:txBody>
          <a:bodyPr anchor="t" rtlCol="false" tIns="0" lIns="0" bIns="0" rIns="0">
            <a:spAutoFit/>
          </a:bodyPr>
          <a:lstStyle/>
          <a:p>
            <a:pPr marL="846045" indent="-423023" lvl="1">
              <a:lnSpc>
                <a:spcPts val="3918"/>
              </a:lnSpc>
              <a:buFont typeface="Arial"/>
              <a:buChar char="•"/>
            </a:pPr>
            <a:r>
              <a:rPr lang="en-US" sz="3918">
                <a:solidFill>
                  <a:srgbClr val="000000"/>
                </a:solidFill>
                <a:latin typeface="Cormorant Garamond Medium"/>
              </a:rPr>
              <a:t>The in-sample check ratio we have implemented is 0.9 i.e 90 percent of in sample data is used for training the model and 10 percent is used for in-sample testing </a:t>
            </a:r>
          </a:p>
        </p:txBody>
      </p:sp>
      <p:sp>
        <p:nvSpPr>
          <p:cNvPr name="TextBox 10" id="10"/>
          <p:cNvSpPr txBox="true"/>
          <p:nvPr/>
        </p:nvSpPr>
        <p:spPr>
          <a:xfrm rot="0">
            <a:off x="0" y="6022340"/>
            <a:ext cx="15297264" cy="2401570"/>
          </a:xfrm>
          <a:prstGeom prst="rect">
            <a:avLst/>
          </a:prstGeom>
        </p:spPr>
        <p:txBody>
          <a:bodyPr anchor="t" rtlCol="false" tIns="0" lIns="0" bIns="0" rIns="0">
            <a:spAutoFit/>
          </a:bodyPr>
          <a:lstStyle/>
          <a:p>
            <a:pPr algn="just" marL="820419" indent="-410209" lvl="1">
              <a:lnSpc>
                <a:spcPts val="3799"/>
              </a:lnSpc>
              <a:buFont typeface="Arial"/>
              <a:buChar char="•"/>
            </a:pPr>
            <a:r>
              <a:rPr lang="en-US" sz="3799">
                <a:solidFill>
                  <a:srgbClr val="000000"/>
                </a:solidFill>
                <a:latin typeface="Cormorant Garamond Medium"/>
              </a:rPr>
              <a:t>in_sample_df: dataframe from 2018/01/01 till 2022/01/31</a:t>
            </a:r>
          </a:p>
          <a:p>
            <a:pPr algn="just">
              <a:lnSpc>
                <a:spcPts val="3799"/>
              </a:lnSpc>
            </a:pPr>
          </a:p>
          <a:p>
            <a:pPr algn="just" marL="820419" indent="-410209" lvl="1">
              <a:lnSpc>
                <a:spcPts val="3799"/>
              </a:lnSpc>
              <a:buFont typeface="Arial"/>
              <a:buChar char="•"/>
            </a:pPr>
            <a:r>
              <a:rPr lang="en-US" sz="3799">
                <a:solidFill>
                  <a:srgbClr val="000000"/>
                </a:solidFill>
                <a:latin typeface="Cormorant Garamond Medium"/>
              </a:rPr>
              <a:t>out_sample_1_df: dataframe from 2022/02/01 till 2022/12/31</a:t>
            </a:r>
          </a:p>
          <a:p>
            <a:pPr algn="just">
              <a:lnSpc>
                <a:spcPts val="3799"/>
              </a:lnSpc>
            </a:pPr>
          </a:p>
          <a:p>
            <a:pPr algn="just" marL="820419" indent="-410209" lvl="1">
              <a:lnSpc>
                <a:spcPts val="3799"/>
              </a:lnSpc>
              <a:buFont typeface="Arial"/>
              <a:buChar char="•"/>
            </a:pPr>
            <a:r>
              <a:rPr lang="en-US" sz="3799">
                <a:solidFill>
                  <a:srgbClr val="000000"/>
                </a:solidFill>
                <a:latin typeface="Cormorant Garamond Medium"/>
              </a:rPr>
              <a:t>out_sample_2_df: dataframe from 2023/01/01 till 2023/12/31</a:t>
            </a:r>
          </a:p>
        </p:txBody>
      </p:sp>
      <p:sp>
        <p:nvSpPr>
          <p:cNvPr name="Freeform 11" id="11"/>
          <p:cNvSpPr/>
          <p:nvPr/>
        </p:nvSpPr>
        <p:spPr>
          <a:xfrm flipH="false" flipV="false" rot="0">
            <a:off x="0" y="8924318"/>
            <a:ext cx="623338" cy="623338"/>
          </a:xfrm>
          <a:custGeom>
            <a:avLst/>
            <a:gdLst/>
            <a:ahLst/>
            <a:cxnLst/>
            <a:rect r="r" b="b" t="t" l="l"/>
            <a:pathLst>
              <a:path h="623338" w="623338">
                <a:moveTo>
                  <a:pt x="0" y="0"/>
                </a:moveTo>
                <a:lnTo>
                  <a:pt x="623338" y="0"/>
                </a:lnTo>
                <a:lnTo>
                  <a:pt x="623338" y="623338"/>
                </a:lnTo>
                <a:lnTo>
                  <a:pt x="0" y="623338"/>
                </a:lnTo>
                <a:lnTo>
                  <a:pt x="0" y="0"/>
                </a:lnTo>
                <a:close/>
              </a:path>
            </a:pathLst>
          </a:custGeom>
          <a:blipFill>
            <a:blip r:embed="rId5"/>
            <a:stretch>
              <a:fillRect l="0" t="0" r="0" b="0"/>
            </a:stretch>
          </a:blipFill>
        </p:spPr>
      </p:sp>
      <p:sp>
        <p:nvSpPr>
          <p:cNvPr name="Freeform 12" id="12"/>
          <p:cNvSpPr/>
          <p:nvPr/>
        </p:nvSpPr>
        <p:spPr>
          <a:xfrm flipH="false" flipV="false" rot="0">
            <a:off x="0" y="7800572"/>
            <a:ext cx="623338" cy="623338"/>
          </a:xfrm>
          <a:custGeom>
            <a:avLst/>
            <a:gdLst/>
            <a:ahLst/>
            <a:cxnLst/>
            <a:rect r="r" b="b" t="t" l="l"/>
            <a:pathLst>
              <a:path h="623338" w="623338">
                <a:moveTo>
                  <a:pt x="0" y="0"/>
                </a:moveTo>
                <a:lnTo>
                  <a:pt x="623338" y="0"/>
                </a:lnTo>
                <a:lnTo>
                  <a:pt x="623338" y="623338"/>
                </a:lnTo>
                <a:lnTo>
                  <a:pt x="0" y="623338"/>
                </a:lnTo>
                <a:lnTo>
                  <a:pt x="0" y="0"/>
                </a:lnTo>
                <a:close/>
              </a:path>
            </a:pathLst>
          </a:custGeom>
          <a:blipFill>
            <a:blip r:embed="rId5"/>
            <a:stretch>
              <a:fillRect l="0" t="0" r="0" b="0"/>
            </a:stretch>
          </a:blipFill>
        </p:spPr>
      </p:sp>
      <p:sp>
        <p:nvSpPr>
          <p:cNvPr name="Freeform 13" id="13"/>
          <p:cNvSpPr/>
          <p:nvPr/>
        </p:nvSpPr>
        <p:spPr>
          <a:xfrm flipH="false" flipV="false" rot="0">
            <a:off x="0" y="6873356"/>
            <a:ext cx="623338" cy="623338"/>
          </a:xfrm>
          <a:custGeom>
            <a:avLst/>
            <a:gdLst/>
            <a:ahLst/>
            <a:cxnLst/>
            <a:rect r="r" b="b" t="t" l="l"/>
            <a:pathLst>
              <a:path h="623338" w="623338">
                <a:moveTo>
                  <a:pt x="0" y="0"/>
                </a:moveTo>
                <a:lnTo>
                  <a:pt x="623338" y="0"/>
                </a:lnTo>
                <a:lnTo>
                  <a:pt x="623338" y="623338"/>
                </a:lnTo>
                <a:lnTo>
                  <a:pt x="0" y="623338"/>
                </a:lnTo>
                <a:lnTo>
                  <a:pt x="0" y="0"/>
                </a:lnTo>
                <a:close/>
              </a:path>
            </a:pathLst>
          </a:custGeom>
          <a:blipFill>
            <a:blip r:embed="rId5"/>
            <a:stretch>
              <a:fillRect l="0" t="0" r="0" b="0"/>
            </a:stretch>
          </a:blipFill>
        </p:spPr>
      </p:sp>
      <p:sp>
        <p:nvSpPr>
          <p:cNvPr name="Freeform 14" id="14"/>
          <p:cNvSpPr/>
          <p:nvPr/>
        </p:nvSpPr>
        <p:spPr>
          <a:xfrm flipH="false" flipV="false" rot="0">
            <a:off x="0" y="5945218"/>
            <a:ext cx="623338" cy="623338"/>
          </a:xfrm>
          <a:custGeom>
            <a:avLst/>
            <a:gdLst/>
            <a:ahLst/>
            <a:cxnLst/>
            <a:rect r="r" b="b" t="t" l="l"/>
            <a:pathLst>
              <a:path h="623338" w="623338">
                <a:moveTo>
                  <a:pt x="0" y="0"/>
                </a:moveTo>
                <a:lnTo>
                  <a:pt x="623338" y="0"/>
                </a:lnTo>
                <a:lnTo>
                  <a:pt x="623338" y="623338"/>
                </a:lnTo>
                <a:lnTo>
                  <a:pt x="0" y="623338"/>
                </a:lnTo>
                <a:lnTo>
                  <a:pt x="0" y="0"/>
                </a:lnTo>
                <a:close/>
              </a:path>
            </a:pathLst>
          </a:custGeom>
          <a:blipFill>
            <a:blip r:embed="rId5"/>
            <a:stretch>
              <a:fillRect l="0" t="0" r="0" b="0"/>
            </a:stretch>
          </a:blipFill>
        </p:spPr>
      </p:sp>
      <p:sp>
        <p:nvSpPr>
          <p:cNvPr name="Freeform 15" id="15"/>
          <p:cNvSpPr/>
          <p:nvPr/>
        </p:nvSpPr>
        <p:spPr>
          <a:xfrm flipH="false" flipV="false" rot="0">
            <a:off x="0" y="4340860"/>
            <a:ext cx="623338" cy="623338"/>
          </a:xfrm>
          <a:custGeom>
            <a:avLst/>
            <a:gdLst/>
            <a:ahLst/>
            <a:cxnLst/>
            <a:rect r="r" b="b" t="t" l="l"/>
            <a:pathLst>
              <a:path h="623338" w="623338">
                <a:moveTo>
                  <a:pt x="0" y="0"/>
                </a:moveTo>
                <a:lnTo>
                  <a:pt x="623338" y="0"/>
                </a:lnTo>
                <a:lnTo>
                  <a:pt x="623338" y="623338"/>
                </a:lnTo>
                <a:lnTo>
                  <a:pt x="0" y="623338"/>
                </a:lnTo>
                <a:lnTo>
                  <a:pt x="0" y="0"/>
                </a:lnTo>
                <a:close/>
              </a:path>
            </a:pathLst>
          </a:custGeom>
          <a:blipFill>
            <a:blip r:embed="rId5"/>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AutoShape 2" id="2"/>
          <p:cNvSpPr/>
          <p:nvPr/>
        </p:nvSpPr>
        <p:spPr>
          <a:xfrm rot="0">
            <a:off x="0" y="14834"/>
            <a:ext cx="18288000" cy="1702614"/>
          </a:xfrm>
          <a:prstGeom prst="rect">
            <a:avLst/>
          </a:prstGeom>
          <a:solidFill>
            <a:srgbClr val="191E37"/>
          </a:solidFill>
        </p:spPr>
      </p:sp>
      <p:sp>
        <p:nvSpPr>
          <p:cNvPr name="Freeform 3" id="3"/>
          <p:cNvSpPr/>
          <p:nvPr/>
        </p:nvSpPr>
        <p:spPr>
          <a:xfrm flipH="false" flipV="false" rot="0">
            <a:off x="16619424" y="1717448"/>
            <a:ext cx="1668576" cy="1274186"/>
          </a:xfrm>
          <a:custGeom>
            <a:avLst/>
            <a:gdLst/>
            <a:ahLst/>
            <a:cxnLst/>
            <a:rect r="r" b="b" t="t" l="l"/>
            <a:pathLst>
              <a:path h="1274186" w="1668576">
                <a:moveTo>
                  <a:pt x="0" y="0"/>
                </a:moveTo>
                <a:lnTo>
                  <a:pt x="1668576" y="0"/>
                </a:lnTo>
                <a:lnTo>
                  <a:pt x="1668576" y="1274185"/>
                </a:lnTo>
                <a:lnTo>
                  <a:pt x="0" y="12741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67892" y="3258333"/>
            <a:ext cx="17752216" cy="6574135"/>
          </a:xfrm>
          <a:custGeom>
            <a:avLst/>
            <a:gdLst/>
            <a:ahLst/>
            <a:cxnLst/>
            <a:rect r="r" b="b" t="t" l="l"/>
            <a:pathLst>
              <a:path h="6574135" w="17752216">
                <a:moveTo>
                  <a:pt x="0" y="0"/>
                </a:moveTo>
                <a:lnTo>
                  <a:pt x="17752216" y="0"/>
                </a:lnTo>
                <a:lnTo>
                  <a:pt x="17752216" y="6574136"/>
                </a:lnTo>
                <a:lnTo>
                  <a:pt x="0" y="6574136"/>
                </a:lnTo>
                <a:lnTo>
                  <a:pt x="0" y="0"/>
                </a:lnTo>
                <a:close/>
              </a:path>
            </a:pathLst>
          </a:custGeom>
          <a:blipFill>
            <a:blip r:embed="rId4"/>
            <a:stretch>
              <a:fillRect l="0" t="-154769" r="0" b="-92531"/>
            </a:stretch>
          </a:blipFill>
        </p:spPr>
      </p:sp>
      <p:sp>
        <p:nvSpPr>
          <p:cNvPr name="TextBox 5" id="5"/>
          <p:cNvSpPr txBox="true"/>
          <p:nvPr/>
        </p:nvSpPr>
        <p:spPr>
          <a:xfrm rot="0">
            <a:off x="267892" y="3988162"/>
            <a:ext cx="17752216" cy="5647423"/>
          </a:xfrm>
          <a:prstGeom prst="rect">
            <a:avLst/>
          </a:prstGeom>
        </p:spPr>
        <p:txBody>
          <a:bodyPr anchor="t" rtlCol="false" tIns="0" lIns="0" bIns="0" rIns="0">
            <a:spAutoFit/>
          </a:bodyPr>
          <a:lstStyle/>
          <a:p>
            <a:pPr marL="963886" indent="-481943" lvl="1">
              <a:lnSpc>
                <a:spcPts val="4464"/>
              </a:lnSpc>
              <a:buFont typeface="Arial"/>
              <a:buChar char="•"/>
            </a:pPr>
            <a:r>
              <a:rPr lang="en-US" sz="4464">
                <a:solidFill>
                  <a:srgbClr val="000000"/>
                </a:solidFill>
                <a:latin typeface="Cormorant Garamond"/>
              </a:rPr>
              <a:t>For our convenience in handling of data in more concise way we have converted data from being minute sampled </a:t>
            </a:r>
            <a:r>
              <a:rPr lang="en-US" sz="4464">
                <a:solidFill>
                  <a:srgbClr val="000000"/>
                </a:solidFill>
                <a:latin typeface="Cormorant Garamond Bold"/>
              </a:rPr>
              <a:t>to being hour sampled.</a:t>
            </a:r>
          </a:p>
          <a:p>
            <a:pPr>
              <a:lnSpc>
                <a:spcPts val="4464"/>
              </a:lnSpc>
            </a:pPr>
          </a:p>
          <a:p>
            <a:pPr marL="963886" indent="-481943" lvl="1">
              <a:lnSpc>
                <a:spcPts val="4464"/>
              </a:lnSpc>
              <a:buFont typeface="Arial"/>
              <a:buChar char="•"/>
            </a:pPr>
            <a:r>
              <a:rPr lang="en-US" sz="4464">
                <a:solidFill>
                  <a:srgbClr val="000000"/>
                </a:solidFill>
                <a:latin typeface="Cormorant Garamond"/>
              </a:rPr>
              <a:t>With regard to that conversion we have calculated every attribute for the new data using those given for the original data. </a:t>
            </a:r>
          </a:p>
          <a:p>
            <a:pPr>
              <a:lnSpc>
                <a:spcPts val="4464"/>
              </a:lnSpc>
            </a:pPr>
          </a:p>
          <a:p>
            <a:pPr marL="963886" indent="-481943" lvl="1">
              <a:lnSpc>
                <a:spcPts val="4464"/>
              </a:lnSpc>
              <a:buFont typeface="Arial"/>
              <a:buChar char="•"/>
            </a:pPr>
            <a:r>
              <a:rPr lang="en-US" sz="4464">
                <a:solidFill>
                  <a:srgbClr val="000000"/>
                </a:solidFill>
                <a:latin typeface="Cormorant Garamond Bold"/>
              </a:rPr>
              <a:t>Normalization</a:t>
            </a:r>
            <a:r>
              <a:rPr lang="en-US" sz="4464">
                <a:solidFill>
                  <a:srgbClr val="000000"/>
                </a:solidFill>
                <a:latin typeface="Cormorant Garamond"/>
              </a:rPr>
              <a:t> has also been done that involves scaling and centering input data to improve the training process and stability of deep neural networks, including those like LSTMs used for sequential data processing.</a:t>
            </a:r>
          </a:p>
          <a:p>
            <a:pPr>
              <a:lnSpc>
                <a:spcPts val="4464"/>
              </a:lnSpc>
            </a:pPr>
          </a:p>
        </p:txBody>
      </p:sp>
      <p:sp>
        <p:nvSpPr>
          <p:cNvPr name="Freeform 6" id="6"/>
          <p:cNvSpPr/>
          <p:nvPr/>
        </p:nvSpPr>
        <p:spPr>
          <a:xfrm flipH="false" flipV="false" rot="0">
            <a:off x="405362" y="7255957"/>
            <a:ext cx="623338" cy="623338"/>
          </a:xfrm>
          <a:custGeom>
            <a:avLst/>
            <a:gdLst/>
            <a:ahLst/>
            <a:cxnLst/>
            <a:rect r="r" b="b" t="t" l="l"/>
            <a:pathLst>
              <a:path h="623338" w="623338">
                <a:moveTo>
                  <a:pt x="0" y="0"/>
                </a:moveTo>
                <a:lnTo>
                  <a:pt x="623338" y="0"/>
                </a:lnTo>
                <a:lnTo>
                  <a:pt x="623338" y="623338"/>
                </a:lnTo>
                <a:lnTo>
                  <a:pt x="0" y="623338"/>
                </a:lnTo>
                <a:lnTo>
                  <a:pt x="0" y="0"/>
                </a:lnTo>
                <a:close/>
              </a:path>
            </a:pathLst>
          </a:custGeom>
          <a:blipFill>
            <a:blip r:embed="rId5"/>
            <a:stretch>
              <a:fillRect l="0" t="0" r="0" b="0"/>
            </a:stretch>
          </a:blipFill>
        </p:spPr>
      </p:sp>
      <p:sp>
        <p:nvSpPr>
          <p:cNvPr name="TextBox 7" id="7"/>
          <p:cNvSpPr txBox="true"/>
          <p:nvPr/>
        </p:nvSpPr>
        <p:spPr>
          <a:xfrm rot="0">
            <a:off x="5288165" y="383541"/>
            <a:ext cx="8556696" cy="1069975"/>
          </a:xfrm>
          <a:prstGeom prst="rect">
            <a:avLst/>
          </a:prstGeom>
        </p:spPr>
        <p:txBody>
          <a:bodyPr anchor="t" rtlCol="false" tIns="0" lIns="0" bIns="0" rIns="0">
            <a:spAutoFit/>
          </a:bodyPr>
          <a:lstStyle/>
          <a:p>
            <a:pPr>
              <a:lnSpc>
                <a:spcPts val="8000"/>
              </a:lnSpc>
            </a:pPr>
            <a:r>
              <a:rPr lang="en-US" sz="8000">
                <a:solidFill>
                  <a:srgbClr val="FFFFFF"/>
                </a:solidFill>
                <a:latin typeface="Cormorant Garamond Medium"/>
              </a:rPr>
              <a:t>Data Preprocessing</a:t>
            </a:r>
          </a:p>
        </p:txBody>
      </p:sp>
      <p:sp>
        <p:nvSpPr>
          <p:cNvPr name="Freeform 8" id="8"/>
          <p:cNvSpPr/>
          <p:nvPr/>
        </p:nvSpPr>
        <p:spPr>
          <a:xfrm flipH="false" flipV="false" rot="0">
            <a:off x="405362" y="5734849"/>
            <a:ext cx="623338" cy="623338"/>
          </a:xfrm>
          <a:custGeom>
            <a:avLst/>
            <a:gdLst/>
            <a:ahLst/>
            <a:cxnLst/>
            <a:rect r="r" b="b" t="t" l="l"/>
            <a:pathLst>
              <a:path h="623338" w="623338">
                <a:moveTo>
                  <a:pt x="0" y="0"/>
                </a:moveTo>
                <a:lnTo>
                  <a:pt x="623338" y="0"/>
                </a:lnTo>
                <a:lnTo>
                  <a:pt x="623338" y="623338"/>
                </a:lnTo>
                <a:lnTo>
                  <a:pt x="0" y="623338"/>
                </a:lnTo>
                <a:lnTo>
                  <a:pt x="0" y="0"/>
                </a:lnTo>
                <a:close/>
              </a:path>
            </a:pathLst>
          </a:custGeom>
          <a:blipFill>
            <a:blip r:embed="rId5"/>
            <a:stretch>
              <a:fillRect l="0" t="0" r="0" b="0"/>
            </a:stretch>
          </a:blipFill>
        </p:spPr>
      </p:sp>
      <p:sp>
        <p:nvSpPr>
          <p:cNvPr name="Freeform 9" id="9"/>
          <p:cNvSpPr/>
          <p:nvPr/>
        </p:nvSpPr>
        <p:spPr>
          <a:xfrm flipH="false" flipV="false" rot="0">
            <a:off x="405362" y="3902437"/>
            <a:ext cx="623338" cy="623338"/>
          </a:xfrm>
          <a:custGeom>
            <a:avLst/>
            <a:gdLst/>
            <a:ahLst/>
            <a:cxnLst/>
            <a:rect r="r" b="b" t="t" l="l"/>
            <a:pathLst>
              <a:path h="623338" w="623338">
                <a:moveTo>
                  <a:pt x="0" y="0"/>
                </a:moveTo>
                <a:lnTo>
                  <a:pt x="623338" y="0"/>
                </a:lnTo>
                <a:lnTo>
                  <a:pt x="623338" y="623338"/>
                </a:lnTo>
                <a:lnTo>
                  <a:pt x="0" y="623338"/>
                </a:lnTo>
                <a:lnTo>
                  <a:pt x="0" y="0"/>
                </a:lnTo>
                <a:close/>
              </a:path>
            </a:pathLst>
          </a:custGeom>
          <a:blipFill>
            <a:blip r:embed="rId5"/>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AutoShape 2" id="2"/>
          <p:cNvSpPr/>
          <p:nvPr/>
        </p:nvSpPr>
        <p:spPr>
          <a:xfrm rot="0">
            <a:off x="0" y="14834"/>
            <a:ext cx="18288000" cy="1702614"/>
          </a:xfrm>
          <a:prstGeom prst="rect">
            <a:avLst/>
          </a:prstGeom>
          <a:solidFill>
            <a:srgbClr val="191E37"/>
          </a:solidFill>
        </p:spPr>
      </p:sp>
      <p:sp>
        <p:nvSpPr>
          <p:cNvPr name="Freeform 3" id="3"/>
          <p:cNvSpPr/>
          <p:nvPr/>
        </p:nvSpPr>
        <p:spPr>
          <a:xfrm flipH="false" flipV="false" rot="0">
            <a:off x="0" y="1717448"/>
            <a:ext cx="9473811" cy="1899284"/>
          </a:xfrm>
          <a:custGeom>
            <a:avLst/>
            <a:gdLst/>
            <a:ahLst/>
            <a:cxnLst/>
            <a:rect r="r" b="b" t="t" l="l"/>
            <a:pathLst>
              <a:path h="1899284" w="9473811">
                <a:moveTo>
                  <a:pt x="0" y="0"/>
                </a:moveTo>
                <a:lnTo>
                  <a:pt x="9473811" y="0"/>
                </a:lnTo>
                <a:lnTo>
                  <a:pt x="9473811" y="1899284"/>
                </a:lnTo>
                <a:lnTo>
                  <a:pt x="0" y="1899284"/>
                </a:lnTo>
                <a:lnTo>
                  <a:pt x="0" y="0"/>
                </a:lnTo>
                <a:close/>
              </a:path>
            </a:pathLst>
          </a:custGeom>
          <a:blipFill>
            <a:blip r:embed="rId2"/>
            <a:stretch>
              <a:fillRect l="0" t="0" r="0" b="0"/>
            </a:stretch>
          </a:blipFill>
        </p:spPr>
      </p:sp>
      <p:sp>
        <p:nvSpPr>
          <p:cNvPr name="Freeform 4" id="4"/>
          <p:cNvSpPr/>
          <p:nvPr/>
        </p:nvSpPr>
        <p:spPr>
          <a:xfrm flipH="false" flipV="false" rot="0">
            <a:off x="85995" y="3863344"/>
            <a:ext cx="9473811" cy="1899284"/>
          </a:xfrm>
          <a:custGeom>
            <a:avLst/>
            <a:gdLst/>
            <a:ahLst/>
            <a:cxnLst/>
            <a:rect r="r" b="b" t="t" l="l"/>
            <a:pathLst>
              <a:path h="1899284" w="9473811">
                <a:moveTo>
                  <a:pt x="0" y="0"/>
                </a:moveTo>
                <a:lnTo>
                  <a:pt x="9473811" y="0"/>
                </a:lnTo>
                <a:lnTo>
                  <a:pt x="9473811" y="1899285"/>
                </a:lnTo>
                <a:lnTo>
                  <a:pt x="0" y="1899285"/>
                </a:lnTo>
                <a:lnTo>
                  <a:pt x="0" y="0"/>
                </a:lnTo>
                <a:close/>
              </a:path>
            </a:pathLst>
          </a:custGeom>
          <a:blipFill>
            <a:blip r:embed="rId3"/>
            <a:stretch>
              <a:fillRect l="0" t="0" r="0" b="0"/>
            </a:stretch>
          </a:blipFill>
        </p:spPr>
      </p:sp>
      <p:sp>
        <p:nvSpPr>
          <p:cNvPr name="Freeform 5" id="5"/>
          <p:cNvSpPr/>
          <p:nvPr/>
        </p:nvSpPr>
        <p:spPr>
          <a:xfrm flipH="false" flipV="false" rot="0">
            <a:off x="9473811" y="1717448"/>
            <a:ext cx="7796514" cy="1899284"/>
          </a:xfrm>
          <a:custGeom>
            <a:avLst/>
            <a:gdLst/>
            <a:ahLst/>
            <a:cxnLst/>
            <a:rect r="r" b="b" t="t" l="l"/>
            <a:pathLst>
              <a:path h="1899284" w="7796514">
                <a:moveTo>
                  <a:pt x="0" y="0"/>
                </a:moveTo>
                <a:lnTo>
                  <a:pt x="7796514" y="0"/>
                </a:lnTo>
                <a:lnTo>
                  <a:pt x="7796514" y="1899284"/>
                </a:lnTo>
                <a:lnTo>
                  <a:pt x="0" y="1899284"/>
                </a:lnTo>
                <a:lnTo>
                  <a:pt x="0" y="0"/>
                </a:lnTo>
                <a:close/>
              </a:path>
            </a:pathLst>
          </a:custGeom>
          <a:blipFill>
            <a:blip r:embed="rId4"/>
            <a:stretch>
              <a:fillRect l="-10664" t="-17078" r="-3418" b="-18570"/>
            </a:stretch>
          </a:blipFill>
        </p:spPr>
      </p:sp>
      <p:sp>
        <p:nvSpPr>
          <p:cNvPr name="Freeform 6" id="6"/>
          <p:cNvSpPr/>
          <p:nvPr/>
        </p:nvSpPr>
        <p:spPr>
          <a:xfrm flipH="false" flipV="false" rot="0">
            <a:off x="9473811" y="3702457"/>
            <a:ext cx="7796514" cy="2177147"/>
          </a:xfrm>
          <a:custGeom>
            <a:avLst/>
            <a:gdLst/>
            <a:ahLst/>
            <a:cxnLst/>
            <a:rect r="r" b="b" t="t" l="l"/>
            <a:pathLst>
              <a:path h="2177147" w="7796514">
                <a:moveTo>
                  <a:pt x="0" y="0"/>
                </a:moveTo>
                <a:lnTo>
                  <a:pt x="7796514" y="0"/>
                </a:lnTo>
                <a:lnTo>
                  <a:pt x="7796514" y="2177147"/>
                </a:lnTo>
                <a:lnTo>
                  <a:pt x="0" y="2177147"/>
                </a:lnTo>
                <a:lnTo>
                  <a:pt x="0" y="0"/>
                </a:lnTo>
                <a:close/>
              </a:path>
            </a:pathLst>
          </a:custGeom>
          <a:blipFill>
            <a:blip r:embed="rId5"/>
            <a:stretch>
              <a:fillRect l="-10626" t="-4601" r="-11817" b="-22406"/>
            </a:stretch>
          </a:blipFill>
        </p:spPr>
      </p:sp>
      <p:sp>
        <p:nvSpPr>
          <p:cNvPr name="Freeform 7" id="7"/>
          <p:cNvSpPr/>
          <p:nvPr/>
        </p:nvSpPr>
        <p:spPr>
          <a:xfrm flipH="false" flipV="false" rot="0">
            <a:off x="111016" y="6239348"/>
            <a:ext cx="9473811" cy="1899284"/>
          </a:xfrm>
          <a:custGeom>
            <a:avLst/>
            <a:gdLst/>
            <a:ahLst/>
            <a:cxnLst/>
            <a:rect r="r" b="b" t="t" l="l"/>
            <a:pathLst>
              <a:path h="1899284" w="9473811">
                <a:moveTo>
                  <a:pt x="0" y="0"/>
                </a:moveTo>
                <a:lnTo>
                  <a:pt x="9473811" y="0"/>
                </a:lnTo>
                <a:lnTo>
                  <a:pt x="9473811" y="1899284"/>
                </a:lnTo>
                <a:lnTo>
                  <a:pt x="0" y="1899284"/>
                </a:lnTo>
                <a:lnTo>
                  <a:pt x="0" y="0"/>
                </a:lnTo>
                <a:close/>
              </a:path>
            </a:pathLst>
          </a:custGeom>
          <a:blipFill>
            <a:blip r:embed="rId6"/>
            <a:stretch>
              <a:fillRect l="0" t="0" r="0" b="0"/>
            </a:stretch>
          </a:blipFill>
        </p:spPr>
      </p:sp>
      <p:sp>
        <p:nvSpPr>
          <p:cNvPr name="Freeform 8" id="8"/>
          <p:cNvSpPr/>
          <p:nvPr/>
        </p:nvSpPr>
        <p:spPr>
          <a:xfrm flipH="false" flipV="false" rot="0">
            <a:off x="9473811" y="6193929"/>
            <a:ext cx="7753517" cy="1944703"/>
          </a:xfrm>
          <a:custGeom>
            <a:avLst/>
            <a:gdLst/>
            <a:ahLst/>
            <a:cxnLst/>
            <a:rect r="r" b="b" t="t" l="l"/>
            <a:pathLst>
              <a:path h="1944703" w="7753517">
                <a:moveTo>
                  <a:pt x="0" y="0"/>
                </a:moveTo>
                <a:lnTo>
                  <a:pt x="7753517" y="0"/>
                </a:lnTo>
                <a:lnTo>
                  <a:pt x="7753517" y="1944703"/>
                </a:lnTo>
                <a:lnTo>
                  <a:pt x="0" y="1944703"/>
                </a:lnTo>
                <a:lnTo>
                  <a:pt x="0" y="0"/>
                </a:lnTo>
                <a:close/>
              </a:path>
            </a:pathLst>
          </a:custGeom>
          <a:blipFill>
            <a:blip r:embed="rId7"/>
            <a:stretch>
              <a:fillRect l="-4813" t="-16522" r="-9902" b="-15958"/>
            </a:stretch>
          </a:blipFill>
        </p:spPr>
      </p:sp>
      <p:sp>
        <p:nvSpPr>
          <p:cNvPr name="Freeform 9" id="9"/>
          <p:cNvSpPr/>
          <p:nvPr/>
        </p:nvSpPr>
        <p:spPr>
          <a:xfrm flipH="false" flipV="false" rot="0">
            <a:off x="85995" y="8267984"/>
            <a:ext cx="9879582" cy="1980632"/>
          </a:xfrm>
          <a:custGeom>
            <a:avLst/>
            <a:gdLst/>
            <a:ahLst/>
            <a:cxnLst/>
            <a:rect r="r" b="b" t="t" l="l"/>
            <a:pathLst>
              <a:path h="1980632" w="9879582">
                <a:moveTo>
                  <a:pt x="0" y="0"/>
                </a:moveTo>
                <a:lnTo>
                  <a:pt x="9879582" y="0"/>
                </a:lnTo>
                <a:lnTo>
                  <a:pt x="9879582" y="1980632"/>
                </a:lnTo>
                <a:lnTo>
                  <a:pt x="0" y="1980632"/>
                </a:lnTo>
                <a:lnTo>
                  <a:pt x="0" y="0"/>
                </a:lnTo>
                <a:close/>
              </a:path>
            </a:pathLst>
          </a:custGeom>
          <a:blipFill>
            <a:blip r:embed="rId8"/>
            <a:stretch>
              <a:fillRect l="0" t="0" r="0" b="0"/>
            </a:stretch>
          </a:blipFill>
        </p:spPr>
      </p:sp>
      <p:sp>
        <p:nvSpPr>
          <p:cNvPr name="Freeform 10" id="10"/>
          <p:cNvSpPr/>
          <p:nvPr/>
        </p:nvSpPr>
        <p:spPr>
          <a:xfrm flipH="false" flipV="false" rot="0">
            <a:off x="9810140" y="8367232"/>
            <a:ext cx="7374191" cy="1881384"/>
          </a:xfrm>
          <a:custGeom>
            <a:avLst/>
            <a:gdLst/>
            <a:ahLst/>
            <a:cxnLst/>
            <a:rect r="r" b="b" t="t" l="l"/>
            <a:pathLst>
              <a:path h="1881384" w="7374191">
                <a:moveTo>
                  <a:pt x="0" y="0"/>
                </a:moveTo>
                <a:lnTo>
                  <a:pt x="7374190" y="0"/>
                </a:lnTo>
                <a:lnTo>
                  <a:pt x="7374190" y="1881384"/>
                </a:lnTo>
                <a:lnTo>
                  <a:pt x="0" y="1881384"/>
                </a:lnTo>
                <a:lnTo>
                  <a:pt x="0" y="0"/>
                </a:lnTo>
                <a:close/>
              </a:path>
            </a:pathLst>
          </a:custGeom>
          <a:blipFill>
            <a:blip r:embed="rId9"/>
            <a:stretch>
              <a:fillRect l="-19903" t="-46453" r="-9093" b="0"/>
            </a:stretch>
          </a:blipFill>
        </p:spPr>
      </p:sp>
      <p:sp>
        <p:nvSpPr>
          <p:cNvPr name="TextBox 11" id="11"/>
          <p:cNvSpPr txBox="true"/>
          <p:nvPr/>
        </p:nvSpPr>
        <p:spPr>
          <a:xfrm rot="0">
            <a:off x="9810140" y="1974597"/>
            <a:ext cx="7374191" cy="1727860"/>
          </a:xfrm>
          <a:prstGeom prst="rect">
            <a:avLst/>
          </a:prstGeom>
        </p:spPr>
        <p:txBody>
          <a:bodyPr anchor="t" rtlCol="false" tIns="0" lIns="0" bIns="0" rIns="0">
            <a:spAutoFit/>
          </a:bodyPr>
          <a:lstStyle/>
          <a:p>
            <a:pPr>
              <a:lnSpc>
                <a:spcPts val="3301"/>
              </a:lnSpc>
            </a:pPr>
            <a:r>
              <a:rPr lang="en-US" sz="3301">
                <a:solidFill>
                  <a:srgbClr val="000000"/>
                </a:solidFill>
                <a:latin typeface="Arimo"/>
              </a:rPr>
              <a:t>Utilizes a window of 24-hour sampled data to predict the closing value for the 25th data point.</a:t>
            </a:r>
          </a:p>
          <a:p>
            <a:pPr>
              <a:lnSpc>
                <a:spcPts val="3301"/>
              </a:lnSpc>
            </a:pPr>
          </a:p>
        </p:txBody>
      </p:sp>
      <p:sp>
        <p:nvSpPr>
          <p:cNvPr name="TextBox 12" id="12"/>
          <p:cNvSpPr txBox="true"/>
          <p:nvPr/>
        </p:nvSpPr>
        <p:spPr>
          <a:xfrm rot="0">
            <a:off x="9584827" y="3674714"/>
            <a:ext cx="7599503" cy="1840960"/>
          </a:xfrm>
          <a:prstGeom prst="rect">
            <a:avLst/>
          </a:prstGeom>
        </p:spPr>
        <p:txBody>
          <a:bodyPr anchor="t" rtlCol="false" tIns="0" lIns="0" bIns="0" rIns="0">
            <a:spAutoFit/>
          </a:bodyPr>
          <a:lstStyle/>
          <a:p>
            <a:pPr>
              <a:lnSpc>
                <a:spcPts val="3541"/>
              </a:lnSpc>
              <a:spcBef>
                <a:spcPct val="0"/>
              </a:spcBef>
            </a:pPr>
            <a:r>
              <a:rPr lang="en-US" sz="3541">
                <a:solidFill>
                  <a:srgbClr val="000000"/>
                </a:solidFill>
                <a:latin typeface="Arimo"/>
              </a:rPr>
              <a:t>model.fit(): Trains the model on the provided training data (trainX and trainY) with parameters:  epochs, batch size and 10% validation split.</a:t>
            </a:r>
          </a:p>
        </p:txBody>
      </p:sp>
      <p:sp>
        <p:nvSpPr>
          <p:cNvPr name="TextBox 13" id="13"/>
          <p:cNvSpPr txBox="true"/>
          <p:nvPr/>
        </p:nvSpPr>
        <p:spPr>
          <a:xfrm rot="0">
            <a:off x="9584827" y="6419053"/>
            <a:ext cx="7642500" cy="1466605"/>
          </a:xfrm>
          <a:prstGeom prst="rect">
            <a:avLst/>
          </a:prstGeom>
        </p:spPr>
        <p:txBody>
          <a:bodyPr anchor="t" rtlCol="false" tIns="0" lIns="0" bIns="0" rIns="0">
            <a:spAutoFit/>
          </a:bodyPr>
          <a:lstStyle/>
          <a:p>
            <a:pPr>
              <a:lnSpc>
                <a:spcPts val="3724"/>
              </a:lnSpc>
              <a:spcBef>
                <a:spcPct val="0"/>
              </a:spcBef>
            </a:pPr>
            <a:r>
              <a:rPr lang="en-US" sz="3724">
                <a:solidFill>
                  <a:srgbClr val="000000"/>
                </a:solidFill>
                <a:latin typeface="Arimo"/>
              </a:rPr>
              <a:t>The</a:t>
            </a:r>
            <a:r>
              <a:rPr lang="en-US" sz="3724">
                <a:solidFill>
                  <a:srgbClr val="000000"/>
                </a:solidFill>
                <a:latin typeface="Arimo"/>
              </a:rPr>
              <a:t> trained model makes prediction on closing value of  BTC of next hour given last 24 hours data . </a:t>
            </a:r>
          </a:p>
        </p:txBody>
      </p:sp>
      <p:sp>
        <p:nvSpPr>
          <p:cNvPr name="TextBox 14" id="14"/>
          <p:cNvSpPr txBox="true"/>
          <p:nvPr/>
        </p:nvSpPr>
        <p:spPr>
          <a:xfrm rot="0">
            <a:off x="231543" y="565150"/>
            <a:ext cx="18288000" cy="1069976"/>
          </a:xfrm>
          <a:prstGeom prst="rect">
            <a:avLst/>
          </a:prstGeom>
        </p:spPr>
        <p:txBody>
          <a:bodyPr anchor="t" rtlCol="false" tIns="0" lIns="0" bIns="0" rIns="0">
            <a:spAutoFit/>
          </a:bodyPr>
          <a:lstStyle/>
          <a:p>
            <a:pPr algn="ctr">
              <a:lnSpc>
                <a:spcPts val="8000"/>
              </a:lnSpc>
              <a:spcBef>
                <a:spcPct val="0"/>
              </a:spcBef>
            </a:pPr>
            <a:r>
              <a:rPr lang="en-US" sz="8000">
                <a:solidFill>
                  <a:srgbClr val="FFFFFF"/>
                </a:solidFill>
                <a:latin typeface="Cormorant Garamond Medium"/>
              </a:rPr>
              <a:t>General Approach</a:t>
            </a:r>
          </a:p>
        </p:txBody>
      </p:sp>
      <p:sp>
        <p:nvSpPr>
          <p:cNvPr name="TextBox 15" id="15"/>
          <p:cNvSpPr txBox="true"/>
          <p:nvPr/>
        </p:nvSpPr>
        <p:spPr>
          <a:xfrm rot="0">
            <a:off x="2451148" y="1973700"/>
            <a:ext cx="6475843" cy="1501080"/>
          </a:xfrm>
          <a:prstGeom prst="rect">
            <a:avLst/>
          </a:prstGeom>
        </p:spPr>
        <p:txBody>
          <a:bodyPr anchor="t" rtlCol="false" tIns="0" lIns="0" bIns="0" rIns="0">
            <a:spAutoFit/>
          </a:bodyPr>
          <a:lstStyle/>
          <a:p>
            <a:pPr algn="ctr">
              <a:lnSpc>
                <a:spcPts val="5797"/>
              </a:lnSpc>
              <a:spcBef>
                <a:spcPct val="0"/>
              </a:spcBef>
            </a:pPr>
            <a:r>
              <a:rPr lang="en-US" sz="5797">
                <a:solidFill>
                  <a:srgbClr val="000000"/>
                </a:solidFill>
                <a:latin typeface="Cormorant Garamond Bold"/>
              </a:rPr>
              <a:t>Model Architecture Design</a:t>
            </a:r>
          </a:p>
        </p:txBody>
      </p:sp>
      <p:sp>
        <p:nvSpPr>
          <p:cNvPr name="TextBox 16" id="16"/>
          <p:cNvSpPr txBox="true"/>
          <p:nvPr/>
        </p:nvSpPr>
        <p:spPr>
          <a:xfrm rot="0">
            <a:off x="2806505" y="4346150"/>
            <a:ext cx="5858471" cy="966793"/>
          </a:xfrm>
          <a:prstGeom prst="rect">
            <a:avLst/>
          </a:prstGeom>
        </p:spPr>
        <p:txBody>
          <a:bodyPr anchor="t" rtlCol="false" tIns="0" lIns="0" bIns="0" rIns="0">
            <a:spAutoFit/>
          </a:bodyPr>
          <a:lstStyle/>
          <a:p>
            <a:pPr algn="ctr">
              <a:lnSpc>
                <a:spcPts val="7383"/>
              </a:lnSpc>
              <a:spcBef>
                <a:spcPct val="0"/>
              </a:spcBef>
            </a:pPr>
            <a:r>
              <a:rPr lang="en-US" sz="7383">
                <a:solidFill>
                  <a:srgbClr val="000000"/>
                </a:solidFill>
                <a:latin typeface="Cormorant Garamond Bold"/>
              </a:rPr>
              <a:t>Model Training</a:t>
            </a:r>
          </a:p>
        </p:txBody>
      </p:sp>
      <p:sp>
        <p:nvSpPr>
          <p:cNvPr name="TextBox 17" id="17"/>
          <p:cNvSpPr txBox="true"/>
          <p:nvPr/>
        </p:nvSpPr>
        <p:spPr>
          <a:xfrm rot="0">
            <a:off x="2675053" y="6794187"/>
            <a:ext cx="6251938" cy="932481"/>
          </a:xfrm>
          <a:prstGeom prst="rect">
            <a:avLst/>
          </a:prstGeom>
        </p:spPr>
        <p:txBody>
          <a:bodyPr anchor="t" rtlCol="false" tIns="0" lIns="0" bIns="0" rIns="0">
            <a:spAutoFit/>
          </a:bodyPr>
          <a:lstStyle/>
          <a:p>
            <a:pPr algn="ctr">
              <a:lnSpc>
                <a:spcPts val="7096"/>
              </a:lnSpc>
              <a:spcBef>
                <a:spcPct val="0"/>
              </a:spcBef>
            </a:pPr>
            <a:r>
              <a:rPr lang="en-US" sz="7096">
                <a:solidFill>
                  <a:srgbClr val="000000"/>
                </a:solidFill>
                <a:latin typeface="Cormorant Garamond Bold"/>
              </a:rPr>
              <a:t>Model Prediction</a:t>
            </a:r>
          </a:p>
        </p:txBody>
      </p:sp>
      <p:sp>
        <p:nvSpPr>
          <p:cNvPr name="TextBox 18" id="18"/>
          <p:cNvSpPr txBox="true"/>
          <p:nvPr/>
        </p:nvSpPr>
        <p:spPr>
          <a:xfrm rot="0">
            <a:off x="2476694" y="8584024"/>
            <a:ext cx="6667306" cy="1562100"/>
          </a:xfrm>
          <a:prstGeom prst="rect">
            <a:avLst/>
          </a:prstGeom>
        </p:spPr>
        <p:txBody>
          <a:bodyPr anchor="t" rtlCol="false" tIns="0" lIns="0" bIns="0" rIns="0">
            <a:spAutoFit/>
          </a:bodyPr>
          <a:lstStyle/>
          <a:p>
            <a:pPr algn="ctr">
              <a:lnSpc>
                <a:spcPts val="6000"/>
              </a:lnSpc>
              <a:spcBef>
                <a:spcPct val="0"/>
              </a:spcBef>
            </a:pPr>
            <a:r>
              <a:rPr lang="en-US" sz="6000">
                <a:solidFill>
                  <a:srgbClr val="000000"/>
                </a:solidFill>
                <a:latin typeface="Cormorant Garamond Bold"/>
              </a:rPr>
              <a:t>Algorithmic Trading using Prediction</a:t>
            </a:r>
          </a:p>
        </p:txBody>
      </p:sp>
      <p:sp>
        <p:nvSpPr>
          <p:cNvPr name="TextBox 19" id="19"/>
          <p:cNvSpPr txBox="true"/>
          <p:nvPr/>
        </p:nvSpPr>
        <p:spPr>
          <a:xfrm rot="0">
            <a:off x="9375543" y="8645368"/>
            <a:ext cx="7894783" cy="1477708"/>
          </a:xfrm>
          <a:prstGeom prst="rect">
            <a:avLst/>
          </a:prstGeom>
        </p:spPr>
        <p:txBody>
          <a:bodyPr anchor="t" rtlCol="false" tIns="0" lIns="0" bIns="0" rIns="0">
            <a:spAutoFit/>
          </a:bodyPr>
          <a:lstStyle/>
          <a:p>
            <a:pPr algn="ctr">
              <a:lnSpc>
                <a:spcPts val="3802"/>
              </a:lnSpc>
            </a:pPr>
            <a:r>
              <a:rPr lang="en-US" sz="3802">
                <a:solidFill>
                  <a:srgbClr val="191E37"/>
                </a:solidFill>
                <a:latin typeface="Arimo"/>
              </a:rPr>
              <a:t>A Trade signal array </a:t>
            </a:r>
          </a:p>
          <a:p>
            <a:pPr algn="ctr">
              <a:lnSpc>
                <a:spcPts val="3802"/>
              </a:lnSpc>
            </a:pPr>
            <a:r>
              <a:rPr lang="en-US" sz="3802">
                <a:solidFill>
                  <a:srgbClr val="191E37"/>
                </a:solidFill>
                <a:latin typeface="Arimo"/>
              </a:rPr>
              <a:t>(Buy =1,Sell=-1,Hold=0)</a:t>
            </a:r>
          </a:p>
          <a:p>
            <a:pPr algn="ctr">
              <a:lnSpc>
                <a:spcPts val="3802"/>
              </a:lnSpc>
              <a:spcBef>
                <a:spcPct val="0"/>
              </a:spcBef>
            </a:pPr>
            <a:r>
              <a:rPr lang="en-US" sz="3802">
                <a:solidFill>
                  <a:srgbClr val="191E37"/>
                </a:solidFill>
                <a:latin typeface="Arimo"/>
              </a:rPr>
              <a:t>using  predictions by model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AutoShape 2" id="2"/>
          <p:cNvSpPr/>
          <p:nvPr/>
        </p:nvSpPr>
        <p:spPr>
          <a:xfrm rot="0">
            <a:off x="0" y="14834"/>
            <a:ext cx="18288000" cy="1702614"/>
          </a:xfrm>
          <a:prstGeom prst="rect">
            <a:avLst/>
          </a:prstGeom>
          <a:solidFill>
            <a:srgbClr val="191E37"/>
          </a:solidFill>
        </p:spPr>
      </p:sp>
      <p:sp>
        <p:nvSpPr>
          <p:cNvPr name="Freeform 3" id="3"/>
          <p:cNvSpPr/>
          <p:nvPr/>
        </p:nvSpPr>
        <p:spPr>
          <a:xfrm flipH="false" flipV="false" rot="0">
            <a:off x="0" y="1717448"/>
            <a:ext cx="18288000" cy="8739193"/>
          </a:xfrm>
          <a:custGeom>
            <a:avLst/>
            <a:gdLst/>
            <a:ahLst/>
            <a:cxnLst/>
            <a:rect r="r" b="b" t="t" l="l"/>
            <a:pathLst>
              <a:path h="8739193" w="18288000">
                <a:moveTo>
                  <a:pt x="0" y="0"/>
                </a:moveTo>
                <a:lnTo>
                  <a:pt x="18288000" y="0"/>
                </a:lnTo>
                <a:lnTo>
                  <a:pt x="18288000" y="8739193"/>
                </a:lnTo>
                <a:lnTo>
                  <a:pt x="0" y="8739193"/>
                </a:lnTo>
                <a:lnTo>
                  <a:pt x="0" y="0"/>
                </a:lnTo>
                <a:close/>
              </a:path>
            </a:pathLst>
          </a:custGeom>
          <a:blipFill>
            <a:blip r:embed="rId2"/>
            <a:stretch>
              <a:fillRect l="0" t="-78340" r="0" b="-87949"/>
            </a:stretch>
          </a:blipFill>
        </p:spPr>
      </p:sp>
      <p:sp>
        <p:nvSpPr>
          <p:cNvPr name="Freeform 4" id="4"/>
          <p:cNvSpPr/>
          <p:nvPr/>
        </p:nvSpPr>
        <p:spPr>
          <a:xfrm flipH="false" flipV="false" rot="0">
            <a:off x="10855022" y="2330510"/>
            <a:ext cx="7432978" cy="3301836"/>
          </a:xfrm>
          <a:custGeom>
            <a:avLst/>
            <a:gdLst/>
            <a:ahLst/>
            <a:cxnLst/>
            <a:rect r="r" b="b" t="t" l="l"/>
            <a:pathLst>
              <a:path h="3301836" w="7432978">
                <a:moveTo>
                  <a:pt x="0" y="0"/>
                </a:moveTo>
                <a:lnTo>
                  <a:pt x="7432978" y="0"/>
                </a:lnTo>
                <a:lnTo>
                  <a:pt x="7432978" y="3301835"/>
                </a:lnTo>
                <a:lnTo>
                  <a:pt x="0" y="3301835"/>
                </a:lnTo>
                <a:lnTo>
                  <a:pt x="0" y="0"/>
                </a:lnTo>
                <a:close/>
              </a:path>
            </a:pathLst>
          </a:custGeom>
          <a:blipFill>
            <a:blip r:embed="rId3"/>
            <a:stretch>
              <a:fillRect l="0" t="0" r="0" b="-7033"/>
            </a:stretch>
          </a:blipFill>
        </p:spPr>
      </p:sp>
      <p:sp>
        <p:nvSpPr>
          <p:cNvPr name="TextBox 5" id="5"/>
          <p:cNvSpPr txBox="true"/>
          <p:nvPr/>
        </p:nvSpPr>
        <p:spPr>
          <a:xfrm rot="0">
            <a:off x="4004050" y="393066"/>
            <a:ext cx="9221419" cy="1079500"/>
          </a:xfrm>
          <a:prstGeom prst="rect">
            <a:avLst/>
          </a:prstGeom>
        </p:spPr>
        <p:txBody>
          <a:bodyPr anchor="t" rtlCol="false" tIns="0" lIns="0" bIns="0" rIns="0">
            <a:spAutoFit/>
          </a:bodyPr>
          <a:lstStyle/>
          <a:p>
            <a:pPr>
              <a:lnSpc>
                <a:spcPts val="8000"/>
              </a:lnSpc>
            </a:pPr>
            <a:r>
              <a:rPr lang="en-US" sz="8000">
                <a:solidFill>
                  <a:srgbClr val="FFFFFF"/>
                </a:solidFill>
                <a:latin typeface="Public Sans Medium"/>
              </a:rPr>
              <a:t>1st Approach: RNN</a:t>
            </a:r>
          </a:p>
        </p:txBody>
      </p:sp>
      <p:sp>
        <p:nvSpPr>
          <p:cNvPr name="TextBox 6" id="6"/>
          <p:cNvSpPr txBox="true"/>
          <p:nvPr/>
        </p:nvSpPr>
        <p:spPr>
          <a:xfrm rot="0">
            <a:off x="115771" y="1923447"/>
            <a:ext cx="10987333" cy="9427210"/>
          </a:xfrm>
          <a:prstGeom prst="rect">
            <a:avLst/>
          </a:prstGeom>
        </p:spPr>
        <p:txBody>
          <a:bodyPr anchor="t" rtlCol="false" tIns="0" lIns="0" bIns="0" rIns="0">
            <a:spAutoFit/>
          </a:bodyPr>
          <a:lstStyle/>
          <a:p>
            <a:pPr marL="626107" indent="-313054" lvl="1">
              <a:lnSpc>
                <a:spcPts val="2899"/>
              </a:lnSpc>
              <a:buFont typeface="Arial"/>
              <a:buChar char="•"/>
            </a:pPr>
            <a:r>
              <a:rPr lang="en-US" sz="2899">
                <a:solidFill>
                  <a:srgbClr val="000000"/>
                </a:solidFill>
                <a:latin typeface="Cormorant Garamond Medium"/>
              </a:rPr>
              <a:t>Model Architecture:</a:t>
            </a:r>
          </a:p>
          <a:p>
            <a:pPr marL="1252215" indent="-417405" lvl="2">
              <a:lnSpc>
                <a:spcPts val="2899"/>
              </a:lnSpc>
              <a:buFont typeface="Arial"/>
              <a:buChar char="⚬"/>
            </a:pPr>
            <a:r>
              <a:rPr lang="en-US" sz="2899">
                <a:solidFill>
                  <a:srgbClr val="000000"/>
                </a:solidFill>
                <a:latin typeface="Cormorant Garamond Medium"/>
              </a:rPr>
              <a:t>LSTM L</a:t>
            </a:r>
            <a:r>
              <a:rPr lang="en-US" sz="2899">
                <a:solidFill>
                  <a:srgbClr val="000000"/>
                </a:solidFill>
                <a:latin typeface="Cormorant Garamond Medium"/>
              </a:rPr>
              <a:t>ayer: 12 memory cells with 0.1 input dropout and 0.1 recurrent dropout.</a:t>
            </a:r>
          </a:p>
          <a:p>
            <a:pPr marL="1252215" indent="-417405" lvl="2">
              <a:lnSpc>
                <a:spcPts val="2899"/>
              </a:lnSpc>
              <a:buFont typeface="Arial"/>
              <a:buChar char="⚬"/>
            </a:pPr>
            <a:r>
              <a:rPr lang="en-US" sz="2899">
                <a:solidFill>
                  <a:srgbClr val="000000"/>
                </a:solidFill>
                <a:latin typeface="Cormorant Garamond Medium"/>
              </a:rPr>
              <a:t>Dense Layer (FC): 6 units for capturing complex relationships.</a:t>
            </a:r>
          </a:p>
          <a:p>
            <a:pPr marL="1252215" indent="-417405" lvl="2">
              <a:lnSpc>
                <a:spcPts val="2899"/>
              </a:lnSpc>
              <a:buFont typeface="Arial"/>
              <a:buChar char="⚬"/>
            </a:pPr>
            <a:r>
              <a:rPr lang="en-US" sz="2899">
                <a:solidFill>
                  <a:srgbClr val="000000"/>
                </a:solidFill>
                <a:latin typeface="Cormorant Garamond Medium"/>
              </a:rPr>
              <a:t>Output Layer: Single unit for continuous regression prediction.</a:t>
            </a:r>
          </a:p>
          <a:p>
            <a:pPr marL="626107" indent="-313054" lvl="1">
              <a:lnSpc>
                <a:spcPts val="2899"/>
              </a:lnSpc>
              <a:buFont typeface="Arial"/>
              <a:buChar char="•"/>
            </a:pPr>
            <a:r>
              <a:rPr lang="en-US" sz="2899">
                <a:solidFill>
                  <a:srgbClr val="000000"/>
                </a:solidFill>
                <a:latin typeface="Cormorant Garamond Medium"/>
              </a:rPr>
              <a:t>Model </a:t>
            </a:r>
            <a:r>
              <a:rPr lang="en-US" sz="2899">
                <a:solidFill>
                  <a:srgbClr val="000000"/>
                </a:solidFill>
                <a:latin typeface="Cormorant Garamond Medium"/>
              </a:rPr>
              <a:t>Training Configuration:</a:t>
            </a:r>
          </a:p>
          <a:p>
            <a:pPr marL="1252215" indent="-417405" lvl="2">
              <a:lnSpc>
                <a:spcPts val="2899"/>
              </a:lnSpc>
              <a:buFont typeface="Arial"/>
              <a:buChar char="⚬"/>
            </a:pPr>
            <a:r>
              <a:rPr lang="en-US" sz="2899">
                <a:solidFill>
                  <a:srgbClr val="000000"/>
                </a:solidFill>
                <a:latin typeface="Cormorant Garamond Medium"/>
              </a:rPr>
              <a:t>Loss Function: Mean Squared Error (MSE).</a:t>
            </a:r>
          </a:p>
          <a:p>
            <a:pPr marL="1252215" indent="-417405" lvl="2">
              <a:lnSpc>
                <a:spcPts val="2899"/>
              </a:lnSpc>
              <a:buFont typeface="Arial"/>
              <a:buChar char="⚬"/>
            </a:pPr>
            <a:r>
              <a:rPr lang="en-US" sz="2899">
                <a:solidFill>
                  <a:srgbClr val="000000"/>
                </a:solidFill>
                <a:latin typeface="Cormorant Garamond Medium"/>
              </a:rPr>
              <a:t>Optimizer: RMSProp.</a:t>
            </a:r>
          </a:p>
          <a:p>
            <a:pPr marL="1252215" indent="-417405" lvl="2">
              <a:lnSpc>
                <a:spcPts val="2899"/>
              </a:lnSpc>
              <a:buFont typeface="Arial"/>
              <a:buChar char="⚬"/>
            </a:pPr>
            <a:r>
              <a:rPr lang="en-US" sz="2899">
                <a:solidFill>
                  <a:srgbClr val="000000"/>
                </a:solidFill>
                <a:latin typeface="Cormorant Garamond Medium"/>
              </a:rPr>
              <a:t>Early Stopping: Monitored on Validation Loss, patience=10, restores best weights.</a:t>
            </a:r>
          </a:p>
          <a:p>
            <a:pPr>
              <a:lnSpc>
                <a:spcPts val="2899"/>
              </a:lnSpc>
            </a:pPr>
          </a:p>
          <a:p>
            <a:pPr marL="626107" indent="-313054" lvl="1">
              <a:lnSpc>
                <a:spcPts val="2899"/>
              </a:lnSpc>
              <a:buFont typeface="Arial"/>
              <a:buChar char="•"/>
            </a:pPr>
            <a:r>
              <a:rPr lang="en-US" sz="2899">
                <a:solidFill>
                  <a:srgbClr val="000000"/>
                </a:solidFill>
                <a:latin typeface="Cormorant Garamond Bold"/>
              </a:rPr>
              <a:t>EXPLAINABILITY</a:t>
            </a:r>
          </a:p>
          <a:p>
            <a:pPr marL="626107" indent="-313054" lvl="1">
              <a:lnSpc>
                <a:spcPts val="2899"/>
              </a:lnSpc>
              <a:buFont typeface="Arial"/>
              <a:buChar char="•"/>
            </a:pPr>
            <a:r>
              <a:rPr lang="en-US" sz="2899">
                <a:solidFill>
                  <a:srgbClr val="000000"/>
                </a:solidFill>
                <a:latin typeface="Cormorant Garamond Bold"/>
              </a:rPr>
              <a:t>Interpretation Challenge</a:t>
            </a:r>
            <a:r>
              <a:rPr lang="en-US" sz="2899">
                <a:solidFill>
                  <a:srgbClr val="000000"/>
                </a:solidFill>
                <a:latin typeface="Cormorant Garamond Medium"/>
              </a:rPr>
              <a:t>:</a:t>
            </a:r>
          </a:p>
          <a:p>
            <a:pPr marL="1252215" indent="-417405" lvl="2">
              <a:lnSpc>
                <a:spcPts val="2899"/>
              </a:lnSpc>
              <a:buFont typeface="Arial"/>
              <a:buChar char="⚬"/>
            </a:pPr>
            <a:r>
              <a:rPr lang="en-US" sz="2899">
                <a:solidFill>
                  <a:srgbClr val="000000"/>
                </a:solidFill>
                <a:latin typeface="Cormorant Garamond Medium"/>
              </a:rPr>
              <a:t>LSTM's internal workings make it challenging to interpret.</a:t>
            </a:r>
          </a:p>
          <a:p>
            <a:pPr marL="1252215" indent="-417405" lvl="2">
              <a:lnSpc>
                <a:spcPts val="2899"/>
              </a:lnSpc>
              <a:buFont typeface="Arial"/>
              <a:buChar char="⚬"/>
            </a:pPr>
            <a:r>
              <a:rPr lang="en-US" sz="2899">
                <a:solidFill>
                  <a:srgbClr val="000000"/>
                </a:solidFill>
                <a:latin typeface="Cormorant Garamond Medium"/>
              </a:rPr>
              <a:t>Lack of transparency in the black-box nature of LSTM.</a:t>
            </a:r>
          </a:p>
          <a:p>
            <a:pPr marL="626107" indent="-313054" lvl="1">
              <a:lnSpc>
                <a:spcPts val="2899"/>
              </a:lnSpc>
              <a:buFont typeface="Arial"/>
              <a:buChar char="•"/>
            </a:pPr>
            <a:r>
              <a:rPr lang="en-US" sz="2899">
                <a:solidFill>
                  <a:srgbClr val="000000"/>
                </a:solidFill>
                <a:latin typeface="Cormorant Garamond Bold"/>
              </a:rPr>
              <a:t>Feature Capture</a:t>
            </a:r>
            <a:r>
              <a:rPr lang="en-US" sz="2899">
                <a:solidFill>
                  <a:srgbClr val="000000"/>
                </a:solidFill>
                <a:latin typeface="Cormorant Garamond Medium"/>
              </a:rPr>
              <a:t>:</a:t>
            </a:r>
          </a:p>
          <a:p>
            <a:pPr marL="1252215" indent="-417405" lvl="2">
              <a:lnSpc>
                <a:spcPts val="2899"/>
              </a:lnSpc>
              <a:buFont typeface="Arial"/>
              <a:buChar char="⚬"/>
            </a:pPr>
            <a:r>
              <a:rPr lang="en-US" sz="2899">
                <a:solidFill>
                  <a:srgbClr val="000000"/>
                </a:solidFill>
                <a:latin typeface="Cormorant Garamond Medium"/>
              </a:rPr>
              <a:t>LSTM captures sequential dependencies over the defined window.</a:t>
            </a:r>
          </a:p>
          <a:p>
            <a:pPr marL="1252215" indent="-417405" lvl="2">
              <a:lnSpc>
                <a:spcPts val="2899"/>
              </a:lnSpc>
              <a:buFont typeface="Arial"/>
              <a:buChar char="⚬"/>
            </a:pPr>
            <a:r>
              <a:rPr lang="en-US" sz="2899">
                <a:solidFill>
                  <a:srgbClr val="000000"/>
                </a:solidFill>
                <a:latin typeface="Cormorant Garamond Medium"/>
              </a:rPr>
              <a:t>Memory cells retain information over time.</a:t>
            </a:r>
          </a:p>
          <a:p>
            <a:pPr marL="626107" indent="-313054" lvl="1">
              <a:lnSpc>
                <a:spcPts val="2899"/>
              </a:lnSpc>
              <a:buFont typeface="Arial"/>
              <a:buChar char="•"/>
            </a:pPr>
            <a:r>
              <a:rPr lang="en-US" sz="2899">
                <a:solidFill>
                  <a:srgbClr val="000000"/>
                </a:solidFill>
                <a:latin typeface="Cormorant Garamond Bold"/>
              </a:rPr>
              <a:t>Prediction Rationale</a:t>
            </a:r>
            <a:r>
              <a:rPr lang="en-US" sz="2899">
                <a:solidFill>
                  <a:srgbClr val="000000"/>
                </a:solidFill>
                <a:latin typeface="Cormorant Garamond Medium"/>
              </a:rPr>
              <a:t>:</a:t>
            </a:r>
          </a:p>
          <a:p>
            <a:pPr marL="1252215" indent="-417405" lvl="2">
              <a:lnSpc>
                <a:spcPts val="2899"/>
              </a:lnSpc>
              <a:buFont typeface="Arial"/>
              <a:buChar char="⚬"/>
            </a:pPr>
            <a:r>
              <a:rPr lang="en-US" sz="2899">
                <a:solidFill>
                  <a:srgbClr val="000000"/>
                </a:solidFill>
                <a:latin typeface="Cormorant Garamond Medium"/>
              </a:rPr>
              <a:t>Output influenced by complex relationships learned in the FC layer.</a:t>
            </a:r>
          </a:p>
          <a:p>
            <a:pPr marL="1252215" indent="-417405" lvl="2">
              <a:lnSpc>
                <a:spcPts val="2899"/>
              </a:lnSpc>
              <a:buFont typeface="Arial"/>
              <a:buChar char="⚬"/>
            </a:pPr>
            <a:r>
              <a:rPr lang="en-US" sz="2899">
                <a:solidFill>
                  <a:srgbClr val="000000"/>
                </a:solidFill>
                <a:latin typeface="Cormorant Garamond Medium"/>
              </a:rPr>
              <a:t>Influenced by historical patterns within the window.</a:t>
            </a:r>
          </a:p>
          <a:p>
            <a:pPr>
              <a:lnSpc>
                <a:spcPts val="2899"/>
              </a:lnSpc>
            </a:pPr>
          </a:p>
          <a:p>
            <a:pPr>
              <a:lnSpc>
                <a:spcPts val="2899"/>
              </a:lnSpc>
            </a:pPr>
          </a:p>
          <a:p>
            <a:pPr>
              <a:lnSpc>
                <a:spcPts val="2899"/>
              </a:lnSpc>
            </a:pPr>
          </a:p>
          <a:p>
            <a:pPr>
              <a:lnSpc>
                <a:spcPts val="2899"/>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AutoShape 2" id="2"/>
          <p:cNvSpPr/>
          <p:nvPr/>
        </p:nvSpPr>
        <p:spPr>
          <a:xfrm rot="0">
            <a:off x="0" y="14834"/>
            <a:ext cx="18288000" cy="1702614"/>
          </a:xfrm>
          <a:prstGeom prst="rect">
            <a:avLst/>
          </a:prstGeom>
          <a:solidFill>
            <a:srgbClr val="191E37"/>
          </a:solidFill>
        </p:spPr>
      </p:sp>
      <p:sp>
        <p:nvSpPr>
          <p:cNvPr name="Freeform 3" id="3"/>
          <p:cNvSpPr/>
          <p:nvPr/>
        </p:nvSpPr>
        <p:spPr>
          <a:xfrm flipH="false" flipV="false" rot="0">
            <a:off x="0" y="1717448"/>
            <a:ext cx="18288000" cy="8739193"/>
          </a:xfrm>
          <a:custGeom>
            <a:avLst/>
            <a:gdLst/>
            <a:ahLst/>
            <a:cxnLst/>
            <a:rect r="r" b="b" t="t" l="l"/>
            <a:pathLst>
              <a:path h="8739193" w="18288000">
                <a:moveTo>
                  <a:pt x="0" y="0"/>
                </a:moveTo>
                <a:lnTo>
                  <a:pt x="18288000" y="0"/>
                </a:lnTo>
                <a:lnTo>
                  <a:pt x="18288000" y="8739193"/>
                </a:lnTo>
                <a:lnTo>
                  <a:pt x="0" y="8739193"/>
                </a:lnTo>
                <a:lnTo>
                  <a:pt x="0" y="0"/>
                </a:lnTo>
                <a:close/>
              </a:path>
            </a:pathLst>
          </a:custGeom>
          <a:blipFill>
            <a:blip r:embed="rId2"/>
            <a:stretch>
              <a:fillRect l="0" t="-78340" r="0" b="-87949"/>
            </a:stretch>
          </a:blipFill>
        </p:spPr>
      </p:sp>
      <p:sp>
        <p:nvSpPr>
          <p:cNvPr name="Freeform 4" id="4"/>
          <p:cNvSpPr/>
          <p:nvPr/>
        </p:nvSpPr>
        <p:spPr>
          <a:xfrm flipH="false" flipV="false" rot="0">
            <a:off x="6284338" y="3369456"/>
            <a:ext cx="12003662" cy="4601404"/>
          </a:xfrm>
          <a:custGeom>
            <a:avLst/>
            <a:gdLst/>
            <a:ahLst/>
            <a:cxnLst/>
            <a:rect r="r" b="b" t="t" l="l"/>
            <a:pathLst>
              <a:path h="4601404" w="12003662">
                <a:moveTo>
                  <a:pt x="0" y="0"/>
                </a:moveTo>
                <a:lnTo>
                  <a:pt x="12003662" y="0"/>
                </a:lnTo>
                <a:lnTo>
                  <a:pt x="12003662" y="4601403"/>
                </a:lnTo>
                <a:lnTo>
                  <a:pt x="0" y="4601403"/>
                </a:lnTo>
                <a:lnTo>
                  <a:pt x="0" y="0"/>
                </a:lnTo>
                <a:close/>
              </a:path>
            </a:pathLst>
          </a:custGeom>
          <a:blipFill>
            <a:blip r:embed="rId3"/>
            <a:stretch>
              <a:fillRect l="0" t="0" r="0" b="0"/>
            </a:stretch>
          </a:blipFill>
        </p:spPr>
      </p:sp>
      <p:sp>
        <p:nvSpPr>
          <p:cNvPr name="Freeform 5" id="5"/>
          <p:cNvSpPr/>
          <p:nvPr/>
        </p:nvSpPr>
        <p:spPr>
          <a:xfrm flipH="false" flipV="false" rot="0">
            <a:off x="0" y="1717448"/>
            <a:ext cx="6284338" cy="8569552"/>
          </a:xfrm>
          <a:custGeom>
            <a:avLst/>
            <a:gdLst/>
            <a:ahLst/>
            <a:cxnLst/>
            <a:rect r="r" b="b" t="t" l="l"/>
            <a:pathLst>
              <a:path h="8569552" w="6284338">
                <a:moveTo>
                  <a:pt x="0" y="0"/>
                </a:moveTo>
                <a:lnTo>
                  <a:pt x="6284338" y="0"/>
                </a:lnTo>
                <a:lnTo>
                  <a:pt x="6284338" y="8569552"/>
                </a:lnTo>
                <a:lnTo>
                  <a:pt x="0" y="8569552"/>
                </a:lnTo>
                <a:lnTo>
                  <a:pt x="0" y="0"/>
                </a:lnTo>
                <a:close/>
              </a:path>
            </a:pathLst>
          </a:custGeom>
          <a:blipFill>
            <a:blip r:embed="rId4"/>
            <a:stretch>
              <a:fillRect l="-373" t="0" r="-373" b="0"/>
            </a:stretch>
          </a:blipFill>
        </p:spPr>
      </p:sp>
      <p:sp>
        <p:nvSpPr>
          <p:cNvPr name="TextBox 6" id="6"/>
          <p:cNvSpPr txBox="true"/>
          <p:nvPr/>
        </p:nvSpPr>
        <p:spPr>
          <a:xfrm rot="0">
            <a:off x="4004050" y="393066"/>
            <a:ext cx="9221419" cy="1079500"/>
          </a:xfrm>
          <a:prstGeom prst="rect">
            <a:avLst/>
          </a:prstGeom>
        </p:spPr>
        <p:txBody>
          <a:bodyPr anchor="t" rtlCol="false" tIns="0" lIns="0" bIns="0" rIns="0">
            <a:spAutoFit/>
          </a:bodyPr>
          <a:lstStyle/>
          <a:p>
            <a:pPr>
              <a:lnSpc>
                <a:spcPts val="8000"/>
              </a:lnSpc>
            </a:pPr>
            <a:r>
              <a:rPr lang="en-US" sz="8000">
                <a:solidFill>
                  <a:srgbClr val="FFFFFF"/>
                </a:solidFill>
                <a:latin typeface="Public Sans Medium"/>
              </a:rPr>
              <a:t>1st Approach: RNN</a:t>
            </a:r>
          </a:p>
        </p:txBody>
      </p:sp>
      <p:sp>
        <p:nvSpPr>
          <p:cNvPr name="TextBox 7" id="7"/>
          <p:cNvSpPr txBox="true"/>
          <p:nvPr/>
        </p:nvSpPr>
        <p:spPr>
          <a:xfrm rot="0">
            <a:off x="8729200" y="2280430"/>
            <a:ext cx="7490594" cy="836295"/>
          </a:xfrm>
          <a:prstGeom prst="rect">
            <a:avLst/>
          </a:prstGeom>
        </p:spPr>
        <p:txBody>
          <a:bodyPr anchor="t" rtlCol="false" tIns="0" lIns="0" bIns="0" rIns="0">
            <a:spAutoFit/>
          </a:bodyPr>
          <a:lstStyle/>
          <a:p>
            <a:pPr algn="ctr">
              <a:lnSpc>
                <a:spcPts val="6300"/>
              </a:lnSpc>
              <a:spcBef>
                <a:spcPct val="0"/>
              </a:spcBef>
            </a:pPr>
            <a:r>
              <a:rPr lang="en-US" sz="6300">
                <a:solidFill>
                  <a:srgbClr val="000000"/>
                </a:solidFill>
                <a:latin typeface="Cormorant Garamond Medium"/>
              </a:rPr>
              <a:t>IN-SAMPLE TESTING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AutoShape 2" id="2"/>
          <p:cNvSpPr/>
          <p:nvPr/>
        </p:nvSpPr>
        <p:spPr>
          <a:xfrm rot="0">
            <a:off x="0" y="14834"/>
            <a:ext cx="18288000" cy="1702614"/>
          </a:xfrm>
          <a:prstGeom prst="rect">
            <a:avLst/>
          </a:prstGeom>
          <a:solidFill>
            <a:srgbClr val="191E37"/>
          </a:solidFill>
        </p:spPr>
      </p:sp>
      <p:sp>
        <p:nvSpPr>
          <p:cNvPr name="Freeform 3" id="3"/>
          <p:cNvSpPr/>
          <p:nvPr/>
        </p:nvSpPr>
        <p:spPr>
          <a:xfrm flipH="false" flipV="false" rot="0">
            <a:off x="0" y="1717448"/>
            <a:ext cx="18288000" cy="8739193"/>
          </a:xfrm>
          <a:custGeom>
            <a:avLst/>
            <a:gdLst/>
            <a:ahLst/>
            <a:cxnLst/>
            <a:rect r="r" b="b" t="t" l="l"/>
            <a:pathLst>
              <a:path h="8739193" w="18288000">
                <a:moveTo>
                  <a:pt x="0" y="0"/>
                </a:moveTo>
                <a:lnTo>
                  <a:pt x="18288000" y="0"/>
                </a:lnTo>
                <a:lnTo>
                  <a:pt x="18288000" y="8739193"/>
                </a:lnTo>
                <a:lnTo>
                  <a:pt x="0" y="8739193"/>
                </a:lnTo>
                <a:lnTo>
                  <a:pt x="0" y="0"/>
                </a:lnTo>
                <a:close/>
              </a:path>
            </a:pathLst>
          </a:custGeom>
          <a:blipFill>
            <a:blip r:embed="rId2"/>
            <a:stretch>
              <a:fillRect l="0" t="-78340" r="0" b="-87949"/>
            </a:stretch>
          </a:blipFill>
        </p:spPr>
      </p:sp>
      <p:sp>
        <p:nvSpPr>
          <p:cNvPr name="Freeform 4" id="4"/>
          <p:cNvSpPr/>
          <p:nvPr/>
        </p:nvSpPr>
        <p:spPr>
          <a:xfrm flipH="false" flipV="false" rot="0">
            <a:off x="6378840" y="3420658"/>
            <a:ext cx="11909160" cy="4594951"/>
          </a:xfrm>
          <a:custGeom>
            <a:avLst/>
            <a:gdLst/>
            <a:ahLst/>
            <a:cxnLst/>
            <a:rect r="r" b="b" t="t" l="l"/>
            <a:pathLst>
              <a:path h="4594951" w="11909160">
                <a:moveTo>
                  <a:pt x="0" y="0"/>
                </a:moveTo>
                <a:lnTo>
                  <a:pt x="11909160" y="0"/>
                </a:lnTo>
                <a:lnTo>
                  <a:pt x="11909160" y="4594951"/>
                </a:lnTo>
                <a:lnTo>
                  <a:pt x="0" y="4594951"/>
                </a:lnTo>
                <a:lnTo>
                  <a:pt x="0" y="0"/>
                </a:lnTo>
                <a:close/>
              </a:path>
            </a:pathLst>
          </a:custGeom>
          <a:blipFill>
            <a:blip r:embed="rId3"/>
            <a:stretch>
              <a:fillRect l="0" t="0" r="0" b="0"/>
            </a:stretch>
          </a:blipFill>
        </p:spPr>
      </p:sp>
      <p:sp>
        <p:nvSpPr>
          <p:cNvPr name="Freeform 5" id="5"/>
          <p:cNvSpPr/>
          <p:nvPr/>
        </p:nvSpPr>
        <p:spPr>
          <a:xfrm flipH="false" flipV="false" rot="0">
            <a:off x="0" y="1717448"/>
            <a:ext cx="6378840" cy="8569552"/>
          </a:xfrm>
          <a:custGeom>
            <a:avLst/>
            <a:gdLst/>
            <a:ahLst/>
            <a:cxnLst/>
            <a:rect r="r" b="b" t="t" l="l"/>
            <a:pathLst>
              <a:path h="8569552" w="6378840">
                <a:moveTo>
                  <a:pt x="0" y="0"/>
                </a:moveTo>
                <a:lnTo>
                  <a:pt x="6378840" y="0"/>
                </a:lnTo>
                <a:lnTo>
                  <a:pt x="6378840" y="8569552"/>
                </a:lnTo>
                <a:lnTo>
                  <a:pt x="0" y="8569552"/>
                </a:lnTo>
                <a:lnTo>
                  <a:pt x="0" y="0"/>
                </a:lnTo>
                <a:close/>
              </a:path>
            </a:pathLst>
          </a:custGeom>
          <a:blipFill>
            <a:blip r:embed="rId4"/>
            <a:stretch>
              <a:fillRect l="0" t="0" r="0" b="0"/>
            </a:stretch>
          </a:blipFill>
        </p:spPr>
      </p:sp>
      <p:sp>
        <p:nvSpPr>
          <p:cNvPr name="TextBox 6" id="6"/>
          <p:cNvSpPr txBox="true"/>
          <p:nvPr/>
        </p:nvSpPr>
        <p:spPr>
          <a:xfrm rot="0">
            <a:off x="4004050" y="393066"/>
            <a:ext cx="9221419" cy="1079500"/>
          </a:xfrm>
          <a:prstGeom prst="rect">
            <a:avLst/>
          </a:prstGeom>
        </p:spPr>
        <p:txBody>
          <a:bodyPr anchor="t" rtlCol="false" tIns="0" lIns="0" bIns="0" rIns="0">
            <a:spAutoFit/>
          </a:bodyPr>
          <a:lstStyle/>
          <a:p>
            <a:pPr>
              <a:lnSpc>
                <a:spcPts val="8000"/>
              </a:lnSpc>
            </a:pPr>
            <a:r>
              <a:rPr lang="en-US" sz="8000">
                <a:solidFill>
                  <a:srgbClr val="FFFFFF"/>
                </a:solidFill>
                <a:latin typeface="Public Sans Medium"/>
              </a:rPr>
              <a:t>1st Approach: RNN</a:t>
            </a:r>
          </a:p>
        </p:txBody>
      </p:sp>
      <p:sp>
        <p:nvSpPr>
          <p:cNvPr name="TextBox 7" id="7"/>
          <p:cNvSpPr txBox="true"/>
          <p:nvPr/>
        </p:nvSpPr>
        <p:spPr>
          <a:xfrm rot="0">
            <a:off x="7120609" y="2212883"/>
            <a:ext cx="11401249" cy="836300"/>
          </a:xfrm>
          <a:prstGeom prst="rect">
            <a:avLst/>
          </a:prstGeom>
        </p:spPr>
        <p:txBody>
          <a:bodyPr anchor="t" rtlCol="false" tIns="0" lIns="0" bIns="0" rIns="0">
            <a:spAutoFit/>
          </a:bodyPr>
          <a:lstStyle/>
          <a:p>
            <a:pPr algn="ctr">
              <a:lnSpc>
                <a:spcPts val="6300"/>
              </a:lnSpc>
              <a:spcBef>
                <a:spcPct val="0"/>
              </a:spcBef>
            </a:pPr>
            <a:r>
              <a:rPr lang="en-US" sz="6300">
                <a:solidFill>
                  <a:srgbClr val="000000"/>
                </a:solidFill>
                <a:latin typeface="Cormorant Garamond Medium"/>
              </a:rPr>
              <a:t>OUT_OF_SAMPLE_I_TESTING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DAF5l0WHluc</dc:identifier>
  <dcterms:modified xsi:type="dcterms:W3CDTF">2011-08-01T06:04:30Z</dcterms:modified>
  <cp:revision>1</cp:revision>
  <dc:title>Marketing Agenda Professional Presentation in Dark Blue Gold Modern Elegance Style</dc:title>
</cp:coreProperties>
</file>